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63" r:id="rId6"/>
    <p:sldId id="270" r:id="rId7"/>
    <p:sldId id="258" r:id="rId8"/>
    <p:sldId id="259" r:id="rId9"/>
    <p:sldId id="302" r:id="rId10"/>
    <p:sldId id="26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00" r:id="rId23"/>
    <p:sldId id="316" r:id="rId24"/>
    <p:sldId id="317" r:id="rId25"/>
    <p:sldId id="318" r:id="rId26"/>
    <p:sldId id="319" r:id="rId27"/>
    <p:sldId id="320" r:id="rId28"/>
    <p:sldId id="321" r:id="rId29"/>
    <p:sldId id="277" r:id="rId30"/>
    <p:sldId id="301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CCCC"/>
    <a:srgbClr val="800000"/>
    <a:srgbClr val="99FF99"/>
    <a:srgbClr val="99CCFF"/>
    <a:srgbClr val="CC66FF"/>
    <a:srgbClr val="CC99FF"/>
    <a:srgbClr val="C7C7A9"/>
    <a:srgbClr val="FFD132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3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.descieux\AppData\Local\Microsoft\Windows\INetCache\Content.Outlook\NZOLOK5M\Suivi%20Fonction%209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.descieux\AppData\Local\Microsoft\Windows\INetCache\Content.Outlook\NZOLOK5M\Suivi%20Fonction%209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116419230610516"/>
          <c:y val="5.4232796305003904E-2"/>
          <c:w val="0.84027231031992844"/>
          <c:h val="0.92008604628126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Feuil2!$A$30</c:f>
              <c:strCache>
                <c:ptCount val="1"/>
                <c:pt idx="0">
                  <c:v>Développement économique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EB20E6B-8825-4521-9383-CD9228F29E3D}" type="VALUE">
                      <a:rPr lang="en-US"/>
                      <a:pPr/>
                      <a:t>[VALEUR]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E6C-4089-AD27-6F9A3CD0A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Feuil2!$B$29</c:f>
              <c:strCache>
                <c:ptCount val="1"/>
                <c:pt idx="0">
                  <c:v>2017-2021</c:v>
                </c:pt>
              </c:strCache>
            </c:strRef>
          </c:cat>
          <c:val>
            <c:numRef>
              <c:f>Feuil2!$B$30</c:f>
              <c:numCache>
                <c:formatCode>#,##0</c:formatCode>
                <c:ptCount val="1"/>
                <c:pt idx="0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6C-4089-AD27-6F9A3CD0ACDB}"/>
            </c:ext>
          </c:extLst>
        </c:ser>
        <c:ser>
          <c:idx val="1"/>
          <c:order val="1"/>
          <c:tx>
            <c:strRef>
              <c:f>Feuil2!$A$31</c:f>
              <c:strCache>
                <c:ptCount val="1"/>
                <c:pt idx="0">
                  <c:v>Recherche et innovation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807A139-7C9F-4DA7-966A-D0FE921E5C61}" type="VALUE">
                      <a:rPr lang="en-US"/>
                      <a:pPr/>
                      <a:t>[VALEUR]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E6C-4089-AD27-6F9A3CD0A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Feuil2!$B$29</c:f>
              <c:strCache>
                <c:ptCount val="1"/>
                <c:pt idx="0">
                  <c:v>2017-2021</c:v>
                </c:pt>
              </c:strCache>
            </c:strRef>
          </c:cat>
          <c:val>
            <c:numRef>
              <c:f>Feuil2!$B$31</c:f>
              <c:numCache>
                <c:formatCode>#,##0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6C-4089-AD27-6F9A3CD0ACDB}"/>
            </c:ext>
          </c:extLst>
        </c:ser>
        <c:ser>
          <c:idx val="2"/>
          <c:order val="2"/>
          <c:tx>
            <c:strRef>
              <c:f>Feuil2!$A$32</c:f>
              <c:strCache>
                <c:ptCount val="1"/>
                <c:pt idx="0">
                  <c:v>Agriculture, pêche, agro-industrie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4189646831156266E-3"/>
                  <c:y val="2.7502750275026997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80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AE6C-4089-AD27-6F9A3CD0A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Feuil2!$B$29</c:f>
              <c:strCache>
                <c:ptCount val="1"/>
                <c:pt idx="0">
                  <c:v>2017-2021</c:v>
                </c:pt>
              </c:strCache>
            </c:strRef>
          </c:cat>
          <c:val>
            <c:numRef>
              <c:f>Feuil2!$B$32</c:f>
              <c:numCache>
                <c:formatCode>#,##0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6C-4089-AD27-6F9A3CD0ACDB}"/>
            </c:ext>
          </c:extLst>
        </c:ser>
        <c:ser>
          <c:idx val="3"/>
          <c:order val="3"/>
          <c:tx>
            <c:strRef>
              <c:f>Feuil2!$A$33</c:f>
              <c:strCache>
                <c:ptCount val="1"/>
                <c:pt idx="0">
                  <c:v>Tourisme et thermalisme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38AA5AA-0F96-42F5-8BD0-73ED9F523EDC}" type="VALUE">
                      <a:rPr lang="en-US"/>
                      <a:pPr/>
                      <a:t>[VALEUR]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AE6C-4089-AD27-6F9A3CD0A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Feuil2!$B$29</c:f>
              <c:strCache>
                <c:ptCount val="1"/>
                <c:pt idx="0">
                  <c:v>2017-2021</c:v>
                </c:pt>
              </c:strCache>
            </c:strRef>
          </c:cat>
          <c:val>
            <c:numRef>
              <c:f>Feuil2!$B$33</c:f>
              <c:numCache>
                <c:formatCode>#,##0</c:formatCode>
                <c:ptCount val="1"/>
                <c:pt idx="0">
                  <c:v>94.5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E6C-4089-AD27-6F9A3CD0ACD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69603744"/>
        <c:axId val="2069595424"/>
        <c:axId val="0"/>
      </c:bar3DChart>
      <c:catAx>
        <c:axId val="20696037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69595424"/>
        <c:crosses val="autoZero"/>
        <c:auto val="1"/>
        <c:lblAlgn val="ctr"/>
        <c:lblOffset val="100"/>
        <c:noMultiLvlLbl val="0"/>
      </c:catAx>
      <c:valAx>
        <c:axId val="206959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69603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667324440748167E-2"/>
          <c:y val="0.10293679602323647"/>
          <c:w val="0.90701583604825819"/>
          <c:h val="0.6913693556103386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Feuil2!$A$22</c:f>
              <c:strCache>
                <c:ptCount val="1"/>
                <c:pt idx="0">
                  <c:v>Développement économique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Feuil2!$B$21:$F$21</c:f>
              <c:strCach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strCache>
            </c:strRef>
          </c:cat>
          <c:val>
            <c:numRef>
              <c:f>Feuil2!$B$22:$F$22</c:f>
              <c:numCache>
                <c:formatCode>#,##0</c:formatCode>
                <c:ptCount val="5"/>
                <c:pt idx="0">
                  <c:v>69.5</c:v>
                </c:pt>
                <c:pt idx="1">
                  <c:v>52.2</c:v>
                </c:pt>
                <c:pt idx="2">
                  <c:v>52</c:v>
                </c:pt>
                <c:pt idx="3">
                  <c:v>117.8</c:v>
                </c:pt>
                <c:pt idx="4">
                  <c:v>102.3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A-4ACE-BE73-AADA91582265}"/>
            </c:ext>
          </c:extLst>
        </c:ser>
        <c:ser>
          <c:idx val="1"/>
          <c:order val="1"/>
          <c:tx>
            <c:strRef>
              <c:f>Feuil2!$A$23</c:f>
              <c:strCache>
                <c:ptCount val="1"/>
                <c:pt idx="0">
                  <c:v>Recherche et innovation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Feuil2!$B$21:$F$21</c:f>
              <c:strCach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strCache>
            </c:strRef>
          </c:cat>
          <c:val>
            <c:numRef>
              <c:f>Feuil2!$B$23:$F$23</c:f>
              <c:numCache>
                <c:formatCode>#,##0</c:formatCode>
                <c:ptCount val="5"/>
                <c:pt idx="0">
                  <c:v>18.399999999999999</c:v>
                </c:pt>
                <c:pt idx="1">
                  <c:v>17.2</c:v>
                </c:pt>
                <c:pt idx="2">
                  <c:v>16.899999999999999</c:v>
                </c:pt>
                <c:pt idx="3">
                  <c:v>15.6</c:v>
                </c:pt>
                <c:pt idx="4">
                  <c:v>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5A-4ACE-BE73-AADA91582265}"/>
            </c:ext>
          </c:extLst>
        </c:ser>
        <c:ser>
          <c:idx val="2"/>
          <c:order val="2"/>
          <c:tx>
            <c:strRef>
              <c:f>Feuil2!$A$24</c:f>
              <c:strCache>
                <c:ptCount val="1"/>
                <c:pt idx="0">
                  <c:v>Agriculture, pêche, agro-industrie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Feuil2!$B$21:$F$21</c:f>
              <c:strCach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strCache>
            </c:strRef>
          </c:cat>
          <c:val>
            <c:numRef>
              <c:f>Feuil2!$B$24:$F$24</c:f>
              <c:numCache>
                <c:formatCode>#,##0</c:formatCode>
                <c:ptCount val="5"/>
                <c:pt idx="0">
                  <c:v>15.1</c:v>
                </c:pt>
                <c:pt idx="1">
                  <c:v>15.8</c:v>
                </c:pt>
                <c:pt idx="2">
                  <c:v>16.600000000000001</c:v>
                </c:pt>
                <c:pt idx="3">
                  <c:v>14.2</c:v>
                </c:pt>
                <c:pt idx="4">
                  <c:v>18.399999999999999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5A-4ACE-BE73-AADA91582265}"/>
            </c:ext>
          </c:extLst>
        </c:ser>
        <c:ser>
          <c:idx val="3"/>
          <c:order val="3"/>
          <c:tx>
            <c:strRef>
              <c:f>Feuil2!$A$25</c:f>
              <c:strCache>
                <c:ptCount val="1"/>
                <c:pt idx="0">
                  <c:v>Tourisme et thermalisme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Feuil2!$B$21:$F$21</c:f>
              <c:strCach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strCache>
            </c:strRef>
          </c:cat>
          <c:val>
            <c:numRef>
              <c:f>Feuil2!$B$25:$F$25</c:f>
              <c:numCache>
                <c:formatCode>#,##0</c:formatCode>
                <c:ptCount val="5"/>
                <c:pt idx="0">
                  <c:v>15.9</c:v>
                </c:pt>
                <c:pt idx="1">
                  <c:v>12.8</c:v>
                </c:pt>
                <c:pt idx="2">
                  <c:v>15.3</c:v>
                </c:pt>
                <c:pt idx="3">
                  <c:v>22.9</c:v>
                </c:pt>
                <c:pt idx="4">
                  <c:v>27.6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5A-4ACE-BE73-AADA91582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69605824"/>
        <c:axId val="2069602912"/>
        <c:axId val="0"/>
      </c:bar3DChart>
      <c:catAx>
        <c:axId val="206960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69602912"/>
        <c:crosses val="autoZero"/>
        <c:auto val="1"/>
        <c:lblAlgn val="ctr"/>
        <c:lblOffset val="100"/>
        <c:noMultiLvlLbl val="0"/>
      </c:catAx>
      <c:valAx>
        <c:axId val="206960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6960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481294884320973E-2"/>
          <c:y val="0.89036720831320981"/>
          <c:w val="0.93206306471269873"/>
          <c:h val="0.109632791686790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0.00739</cdr:y>
    </cdr:from>
    <cdr:to>
      <cdr:x>1</cdr:x>
      <cdr:y>0.11525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D5F3A4F3-B3BD-4D75-8EA6-A074C8B7B3BA}"/>
            </a:ext>
          </a:extLst>
        </cdr:cNvPr>
        <cdr:cNvSpPr txBox="1"/>
      </cdr:nvSpPr>
      <cdr:spPr>
        <a:xfrm xmlns:a="http://schemas.openxmlformats.org/drawingml/2006/main">
          <a:off x="0" y="23427"/>
          <a:ext cx="4296696" cy="3419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fr-FR" sz="1000" b="1" dirty="0"/>
            <a:t>Montant cumulés des crédits de paiement mandatés en fonctionnement et en investissement entre 2017 et 2021 (en millions d'€)</a:t>
          </a:r>
          <a:endParaRPr lang="fr-FR" sz="10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0.0078</cdr:x>
      <cdr:y>0.01509</cdr:y>
    </cdr:from>
    <cdr:to>
      <cdr:x>1</cdr:x>
      <cdr:y>0.15619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40BBA83F-4A90-4741-99B8-BF5195CB96AD}"/>
            </a:ext>
          </a:extLst>
        </cdr:cNvPr>
        <cdr:cNvSpPr txBox="1"/>
      </cdr:nvSpPr>
      <cdr:spPr>
        <a:xfrm xmlns:a="http://schemas.openxmlformats.org/drawingml/2006/main">
          <a:off x="40339" y="56193"/>
          <a:ext cx="5131428" cy="5252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fr-FR" sz="1000" b="1" dirty="0"/>
            <a:t>Montant des crédits de paiement d’investissement mandatés par année et par activité (en millions d’€)</a:t>
          </a:r>
        </a:p>
        <a:p xmlns:a="http://schemas.openxmlformats.org/drawingml/2006/main">
          <a:endParaRPr lang="fr-FR" sz="10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C9618E-71B9-4822-9D1D-BA53CCCFDE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8FF2E3D-4B1E-4125-A08D-520AFCC4B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288" y="401761"/>
            <a:ext cx="2185779" cy="165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08CF02B-9206-45CD-ABFD-E5F6875515C3}"/>
              </a:ext>
            </a:extLst>
          </p:cNvPr>
          <p:cNvSpPr/>
          <p:nvPr userDrawn="1"/>
        </p:nvSpPr>
        <p:spPr>
          <a:xfrm>
            <a:off x="0" y="0"/>
            <a:ext cx="12192000" cy="3509963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796B50-C035-42FD-9497-729130408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10598" y="3807068"/>
            <a:ext cx="8331028" cy="14507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>
                <a:latin typeface="Eagle Book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193B17-E53B-43AF-B07C-4966DC05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8677" y="6333760"/>
            <a:ext cx="486508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Eagle Book" pitchFamily="50" charset="0"/>
              </a:defRPr>
            </a:lvl1pPr>
          </a:lstStyle>
          <a:p>
            <a:fld id="{B09996C2-3356-478C-9373-8C77B627330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36E372CD-7612-4ED2-8852-ED636FE4B9B1}"/>
              </a:ext>
            </a:extLst>
          </p:cNvPr>
          <p:cNvSpPr txBox="1">
            <a:spLocks/>
          </p:cNvSpPr>
          <p:nvPr userDrawn="1"/>
        </p:nvSpPr>
        <p:spPr>
          <a:xfrm>
            <a:off x="7810042" y="6340415"/>
            <a:ext cx="2565157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latin typeface="Eagle Book" pitchFamily="50" charset="0"/>
              </a:rPr>
              <a:t>www.bourgognefranchecomte.fr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95414A-EEF4-4A7C-B608-F0647F67D9FB}"/>
              </a:ext>
            </a:extLst>
          </p:cNvPr>
          <p:cNvSpPr/>
          <p:nvPr userDrawn="1"/>
        </p:nvSpPr>
        <p:spPr>
          <a:xfrm>
            <a:off x="190868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0A2C0DBF-BDB6-41DF-A1AD-0E9D1CCCA0D9}"/>
              </a:ext>
            </a:extLst>
          </p:cNvPr>
          <p:cNvSpPr txBox="1">
            <a:spLocks/>
          </p:cNvSpPr>
          <p:nvPr userDrawn="1"/>
        </p:nvSpPr>
        <p:spPr>
          <a:xfrm>
            <a:off x="5183797" y="6333760"/>
            <a:ext cx="22808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Dole – La Commanderie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83BF35-EDAB-46C7-9E90-C326A6F0DCFC}"/>
              </a:ext>
            </a:extLst>
          </p:cNvPr>
          <p:cNvSpPr/>
          <p:nvPr userDrawn="1"/>
        </p:nvSpPr>
        <p:spPr>
          <a:xfrm>
            <a:off x="11445022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715CC5-C4E0-4284-B3AF-8F3AE7175547}"/>
              </a:ext>
            </a:extLst>
          </p:cNvPr>
          <p:cNvSpPr/>
          <p:nvPr userDrawn="1"/>
        </p:nvSpPr>
        <p:spPr>
          <a:xfrm rot="5400000">
            <a:off x="1872030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89F762-B192-4909-B003-B644EA776394}"/>
              </a:ext>
            </a:extLst>
          </p:cNvPr>
          <p:cNvSpPr/>
          <p:nvPr userDrawn="1"/>
        </p:nvSpPr>
        <p:spPr>
          <a:xfrm rot="5400000">
            <a:off x="4962526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3D833A-4390-486B-A5EF-12B506768E14}"/>
              </a:ext>
            </a:extLst>
          </p:cNvPr>
          <p:cNvSpPr/>
          <p:nvPr userDrawn="1"/>
        </p:nvSpPr>
        <p:spPr>
          <a:xfrm rot="5400000">
            <a:off x="7372482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025F48-7D5D-48E9-94A1-AE2251CF6EEC}"/>
              </a:ext>
            </a:extLst>
          </p:cNvPr>
          <p:cNvSpPr/>
          <p:nvPr userDrawn="1"/>
        </p:nvSpPr>
        <p:spPr>
          <a:xfrm rot="5400000">
            <a:off x="10461334" y="6469198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7FF234BE-E628-4025-9779-8717232D0D30}"/>
              </a:ext>
            </a:extLst>
          </p:cNvPr>
          <p:cNvSpPr txBox="1">
            <a:spLocks/>
          </p:cNvSpPr>
          <p:nvPr userDrawn="1"/>
        </p:nvSpPr>
        <p:spPr>
          <a:xfrm>
            <a:off x="2191480" y="6333758"/>
            <a:ext cx="26965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SRDEII, réunion de lancement</a:t>
            </a:r>
          </a:p>
        </p:txBody>
      </p:sp>
      <p:sp>
        <p:nvSpPr>
          <p:cNvPr id="18" name="Espace réservé du pied de page 4">
            <a:extLst>
              <a:ext uri="{FF2B5EF4-FFF2-40B4-BE49-F238E27FC236}">
                <a16:creationId xmlns:a16="http://schemas.microsoft.com/office/drawing/2014/main" id="{00869D66-C6A7-4F65-BA1E-07BB3AD85858}"/>
              </a:ext>
            </a:extLst>
          </p:cNvPr>
          <p:cNvSpPr txBox="1">
            <a:spLocks/>
          </p:cNvSpPr>
          <p:nvPr userDrawn="1"/>
        </p:nvSpPr>
        <p:spPr>
          <a:xfrm>
            <a:off x="837727" y="6333758"/>
            <a:ext cx="1058008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03/12/21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1B3C515-D599-4DF0-80A2-9315020E45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212" y="371293"/>
            <a:ext cx="1846385" cy="1401274"/>
          </a:xfrm>
          <a:prstGeom prst="rect">
            <a:avLst/>
          </a:prstGeom>
        </p:spPr>
      </p:pic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E35896AE-18CF-47E9-9D6D-AF7598E45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10597" y="1899073"/>
            <a:ext cx="8357404" cy="7826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400">
                <a:latin typeface="Eagle Book" pitchFamily="50" charset="0"/>
              </a:defRPr>
            </a:lvl1pPr>
            <a:lvl2pPr marL="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</a:p>
        </p:txBody>
      </p:sp>
      <p:sp>
        <p:nvSpPr>
          <p:cNvPr id="27" name="Espace réservé du texte 24">
            <a:extLst>
              <a:ext uri="{FF2B5EF4-FFF2-40B4-BE49-F238E27FC236}">
                <a16:creationId xmlns:a16="http://schemas.microsoft.com/office/drawing/2014/main" id="{FCE016CC-1AFC-4B87-90FA-FB8D0ECA8A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10597" y="2709778"/>
            <a:ext cx="8357404" cy="7826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tabLst/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</a:p>
        </p:txBody>
      </p:sp>
    </p:spTree>
    <p:extLst>
      <p:ext uri="{BB962C8B-B14F-4D97-AF65-F5344CB8AC3E}">
        <p14:creationId xmlns:p14="http://schemas.microsoft.com/office/powerpoint/2010/main" val="2116337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74649E-0D16-42E2-A210-A18CDDB5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122" y="246183"/>
            <a:ext cx="9665677" cy="9481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Eagle Book" pitchFamily="50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F184C7-F33B-43B3-A2F8-3E4D00FE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Eagle Book" pitchFamily="50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0CC6608F-28E9-4281-B7CC-9303130A1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8677" y="6333760"/>
            <a:ext cx="486508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Eagle Book" pitchFamily="50" charset="0"/>
              </a:defRPr>
            </a:lvl1pPr>
          </a:lstStyle>
          <a:p>
            <a:fld id="{B09996C2-3356-478C-9373-8C77B627330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0A4B8326-1919-4295-8F34-5CC7ED2F1801}"/>
              </a:ext>
            </a:extLst>
          </p:cNvPr>
          <p:cNvSpPr txBox="1">
            <a:spLocks/>
          </p:cNvSpPr>
          <p:nvPr userDrawn="1"/>
        </p:nvSpPr>
        <p:spPr>
          <a:xfrm>
            <a:off x="7810042" y="6340415"/>
            <a:ext cx="2565157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latin typeface="Eagle Book" pitchFamily="50" charset="0"/>
              </a:rPr>
              <a:t>www.bourgognefranchecomte.fr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88B61-3B98-4A22-8A34-0FC5BEDDDAA8}"/>
              </a:ext>
            </a:extLst>
          </p:cNvPr>
          <p:cNvSpPr/>
          <p:nvPr userDrawn="1"/>
        </p:nvSpPr>
        <p:spPr>
          <a:xfrm>
            <a:off x="190868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47E07B8F-F3E0-4151-8F49-511B22AE64ED}"/>
              </a:ext>
            </a:extLst>
          </p:cNvPr>
          <p:cNvSpPr txBox="1">
            <a:spLocks/>
          </p:cNvSpPr>
          <p:nvPr userDrawn="1"/>
        </p:nvSpPr>
        <p:spPr>
          <a:xfrm>
            <a:off x="5183797" y="6333760"/>
            <a:ext cx="22808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Dole – La Commanderie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2037F9-DAB5-4F1A-BFCE-6085A52338DF}"/>
              </a:ext>
            </a:extLst>
          </p:cNvPr>
          <p:cNvSpPr/>
          <p:nvPr userDrawn="1"/>
        </p:nvSpPr>
        <p:spPr>
          <a:xfrm>
            <a:off x="11445022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7BFD22-F76D-4B52-9BC8-D05CB7762B3D}"/>
              </a:ext>
            </a:extLst>
          </p:cNvPr>
          <p:cNvSpPr/>
          <p:nvPr userDrawn="1"/>
        </p:nvSpPr>
        <p:spPr>
          <a:xfrm rot="5400000">
            <a:off x="1872030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9ADFAF-D028-4012-8E68-F903DD5DB58D}"/>
              </a:ext>
            </a:extLst>
          </p:cNvPr>
          <p:cNvSpPr/>
          <p:nvPr userDrawn="1"/>
        </p:nvSpPr>
        <p:spPr>
          <a:xfrm rot="5400000">
            <a:off x="4962526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CD44A-017F-49A7-9625-D860010AEA06}"/>
              </a:ext>
            </a:extLst>
          </p:cNvPr>
          <p:cNvSpPr/>
          <p:nvPr userDrawn="1"/>
        </p:nvSpPr>
        <p:spPr>
          <a:xfrm rot="5400000">
            <a:off x="7372482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4B9B76-C085-4AA0-BD45-712886AF537F}"/>
              </a:ext>
            </a:extLst>
          </p:cNvPr>
          <p:cNvSpPr/>
          <p:nvPr userDrawn="1"/>
        </p:nvSpPr>
        <p:spPr>
          <a:xfrm rot="5400000">
            <a:off x="10461334" y="6469198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92147A0A-EC03-401B-89B4-94432D597099}"/>
              </a:ext>
            </a:extLst>
          </p:cNvPr>
          <p:cNvSpPr txBox="1">
            <a:spLocks/>
          </p:cNvSpPr>
          <p:nvPr userDrawn="1"/>
        </p:nvSpPr>
        <p:spPr>
          <a:xfrm>
            <a:off x="2191480" y="6333758"/>
            <a:ext cx="26965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SRDEII, réunion de lancement</a:t>
            </a:r>
          </a:p>
        </p:txBody>
      </p:sp>
      <p:sp>
        <p:nvSpPr>
          <p:cNvPr id="17" name="Espace réservé du pied de page 4">
            <a:extLst>
              <a:ext uri="{FF2B5EF4-FFF2-40B4-BE49-F238E27FC236}">
                <a16:creationId xmlns:a16="http://schemas.microsoft.com/office/drawing/2014/main" id="{BACF833D-0178-4967-B628-24CDC62DA047}"/>
              </a:ext>
            </a:extLst>
          </p:cNvPr>
          <p:cNvSpPr txBox="1">
            <a:spLocks/>
          </p:cNvSpPr>
          <p:nvPr userDrawn="1"/>
        </p:nvSpPr>
        <p:spPr>
          <a:xfrm>
            <a:off x="837727" y="6333758"/>
            <a:ext cx="1058008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03/12/21</a:t>
            </a:r>
          </a:p>
        </p:txBody>
      </p:sp>
      <p:pic>
        <p:nvPicPr>
          <p:cNvPr id="19" name="Image 1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0A38A57-C6A4-4232-8DD7-7989623814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79" y="246184"/>
            <a:ext cx="1198096" cy="94816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9640FA7-294D-47BD-9A42-90EE58FB49E0}"/>
              </a:ext>
            </a:extLst>
          </p:cNvPr>
          <p:cNvSpPr/>
          <p:nvPr userDrawn="1"/>
        </p:nvSpPr>
        <p:spPr>
          <a:xfrm rot="5400000">
            <a:off x="7965263" y="-4790014"/>
            <a:ext cx="45719" cy="12600000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1732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É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F9A5B4-4280-49C7-ADB1-D23D86769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5490" y="1863970"/>
            <a:ext cx="4777626" cy="16651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87AF8610-FF0C-4F4A-BC4F-7674BDC31A9E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864470" y="1863970"/>
            <a:ext cx="5658460" cy="4314834"/>
          </a:xfrm>
          <a:custGeom>
            <a:avLst/>
            <a:gdLst>
              <a:gd name="connsiteX0" fmla="*/ 0 w 5658460"/>
              <a:gd name="connsiteY0" fmla="*/ 0 h 4314834"/>
              <a:gd name="connsiteX1" fmla="*/ 5658460 w 5658460"/>
              <a:gd name="connsiteY1" fmla="*/ 0 h 4314834"/>
              <a:gd name="connsiteX2" fmla="*/ 5658460 w 5658460"/>
              <a:gd name="connsiteY2" fmla="*/ 4314834 h 4314834"/>
              <a:gd name="connsiteX3" fmla="*/ 0 w 5658460"/>
              <a:gd name="connsiteY3" fmla="*/ 4314834 h 4314834"/>
              <a:gd name="connsiteX4" fmla="*/ 0 w 5658460"/>
              <a:gd name="connsiteY4" fmla="*/ 0 h 431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8460" h="4314834" fill="none" extrusionOk="0">
                <a:moveTo>
                  <a:pt x="0" y="0"/>
                </a:moveTo>
                <a:cubicBezTo>
                  <a:pt x="2369361" y="-35941"/>
                  <a:pt x="4467508" y="147675"/>
                  <a:pt x="5658460" y="0"/>
                </a:cubicBezTo>
                <a:cubicBezTo>
                  <a:pt x="5664552" y="2149035"/>
                  <a:pt x="5681750" y="3261740"/>
                  <a:pt x="5658460" y="4314834"/>
                </a:cubicBezTo>
                <a:cubicBezTo>
                  <a:pt x="4085615" y="4249043"/>
                  <a:pt x="1866699" y="4281533"/>
                  <a:pt x="0" y="4314834"/>
                </a:cubicBezTo>
                <a:cubicBezTo>
                  <a:pt x="-60450" y="3479555"/>
                  <a:pt x="-74870" y="2126583"/>
                  <a:pt x="0" y="0"/>
                </a:cubicBezTo>
                <a:close/>
              </a:path>
              <a:path w="5658460" h="4314834" stroke="0" extrusionOk="0">
                <a:moveTo>
                  <a:pt x="0" y="0"/>
                </a:moveTo>
                <a:cubicBezTo>
                  <a:pt x="2568526" y="-131168"/>
                  <a:pt x="4130202" y="8202"/>
                  <a:pt x="5658460" y="0"/>
                </a:cubicBezTo>
                <a:cubicBezTo>
                  <a:pt x="5654181" y="1419647"/>
                  <a:pt x="5521556" y="3233413"/>
                  <a:pt x="5658460" y="4314834"/>
                </a:cubicBezTo>
                <a:cubicBezTo>
                  <a:pt x="3872074" y="4454210"/>
                  <a:pt x="1223554" y="4229516"/>
                  <a:pt x="0" y="4314834"/>
                </a:cubicBezTo>
                <a:cubicBezTo>
                  <a:pt x="-2495" y="2932795"/>
                  <a:pt x="79481" y="902203"/>
                  <a:pt x="0" y="0"/>
                </a:cubicBezTo>
                <a:close/>
              </a:path>
            </a:pathLst>
          </a:custGeom>
          <a:solidFill>
            <a:srgbClr val="FFD132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9025698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anchor="ctr"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1"/>
            <a:r>
              <a:rPr lang="fr-FR" dirty="0"/>
              <a:t>Cliquez pour modifier les styles du texte du masque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913AFD31-AE79-468D-A155-F7D8C97B9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8677" y="6333760"/>
            <a:ext cx="486508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Eagle Book" pitchFamily="50" charset="0"/>
              </a:defRPr>
            </a:lvl1pPr>
          </a:lstStyle>
          <a:p>
            <a:fld id="{B09996C2-3356-478C-9373-8C77B627330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CEC574E7-2CF7-4D69-B884-8A74967E8D64}"/>
              </a:ext>
            </a:extLst>
          </p:cNvPr>
          <p:cNvSpPr txBox="1">
            <a:spLocks/>
          </p:cNvSpPr>
          <p:nvPr userDrawn="1"/>
        </p:nvSpPr>
        <p:spPr>
          <a:xfrm>
            <a:off x="7810042" y="6340415"/>
            <a:ext cx="2565157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latin typeface="Eagle Book" pitchFamily="50" charset="0"/>
              </a:rPr>
              <a:t>www.bourgognefranchecomte.fr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8CCED3-D9BC-4761-8EB0-207DCAC1E650}"/>
              </a:ext>
            </a:extLst>
          </p:cNvPr>
          <p:cNvSpPr/>
          <p:nvPr userDrawn="1"/>
        </p:nvSpPr>
        <p:spPr>
          <a:xfrm>
            <a:off x="190868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E2DCB917-9EE1-4A08-9086-858ED0C853A6}"/>
              </a:ext>
            </a:extLst>
          </p:cNvPr>
          <p:cNvSpPr txBox="1">
            <a:spLocks/>
          </p:cNvSpPr>
          <p:nvPr userDrawn="1"/>
        </p:nvSpPr>
        <p:spPr>
          <a:xfrm>
            <a:off x="5183797" y="6333760"/>
            <a:ext cx="22808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Dole – La Commanderie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6A7FC-9340-4954-B1B2-3FD74912F573}"/>
              </a:ext>
            </a:extLst>
          </p:cNvPr>
          <p:cNvSpPr/>
          <p:nvPr userDrawn="1"/>
        </p:nvSpPr>
        <p:spPr>
          <a:xfrm>
            <a:off x="11445022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43BC2B-A74A-4F4E-83FA-9D454AF3DEB8}"/>
              </a:ext>
            </a:extLst>
          </p:cNvPr>
          <p:cNvSpPr/>
          <p:nvPr userDrawn="1"/>
        </p:nvSpPr>
        <p:spPr>
          <a:xfrm rot="5400000">
            <a:off x="1872030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9D384B-ACC9-4773-995F-757058B3FB52}"/>
              </a:ext>
            </a:extLst>
          </p:cNvPr>
          <p:cNvSpPr/>
          <p:nvPr userDrawn="1"/>
        </p:nvSpPr>
        <p:spPr>
          <a:xfrm rot="5400000">
            <a:off x="4962526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F96E0F-343C-4FEA-B5C9-B36B7F6DD5A4}"/>
              </a:ext>
            </a:extLst>
          </p:cNvPr>
          <p:cNvSpPr/>
          <p:nvPr userDrawn="1"/>
        </p:nvSpPr>
        <p:spPr>
          <a:xfrm rot="5400000">
            <a:off x="7372482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FF1D23-8196-4C88-9146-5333E99D9445}"/>
              </a:ext>
            </a:extLst>
          </p:cNvPr>
          <p:cNvSpPr/>
          <p:nvPr userDrawn="1"/>
        </p:nvSpPr>
        <p:spPr>
          <a:xfrm rot="5400000">
            <a:off x="10461334" y="6469198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pied de page 4">
            <a:extLst>
              <a:ext uri="{FF2B5EF4-FFF2-40B4-BE49-F238E27FC236}">
                <a16:creationId xmlns:a16="http://schemas.microsoft.com/office/drawing/2014/main" id="{1370525A-D8E5-4AE1-8B90-565192D1694A}"/>
              </a:ext>
            </a:extLst>
          </p:cNvPr>
          <p:cNvSpPr txBox="1">
            <a:spLocks/>
          </p:cNvSpPr>
          <p:nvPr userDrawn="1"/>
        </p:nvSpPr>
        <p:spPr>
          <a:xfrm>
            <a:off x="2191480" y="6333758"/>
            <a:ext cx="26965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SRDEII, réunion de lancement</a:t>
            </a:r>
          </a:p>
        </p:txBody>
      </p:sp>
      <p:sp>
        <p:nvSpPr>
          <p:cNvPr id="19" name="Espace réservé du pied de page 4">
            <a:extLst>
              <a:ext uri="{FF2B5EF4-FFF2-40B4-BE49-F238E27FC236}">
                <a16:creationId xmlns:a16="http://schemas.microsoft.com/office/drawing/2014/main" id="{C432D824-9D1A-4296-BB3D-3745B13FE54A}"/>
              </a:ext>
            </a:extLst>
          </p:cNvPr>
          <p:cNvSpPr txBox="1">
            <a:spLocks/>
          </p:cNvSpPr>
          <p:nvPr userDrawn="1"/>
        </p:nvSpPr>
        <p:spPr>
          <a:xfrm>
            <a:off x="837727" y="6333758"/>
            <a:ext cx="1058008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03/12/21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0AA71599-4AE4-4329-AD7B-9E8B29BD8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122" y="246183"/>
            <a:ext cx="9665677" cy="9481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Eagle Book" pitchFamily="50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1030C915-9A08-42BA-9303-1C7571BC67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79" y="246184"/>
            <a:ext cx="1198096" cy="94816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5196A6F-0A89-40C2-88A4-6ADB5981A9FB}"/>
              </a:ext>
            </a:extLst>
          </p:cNvPr>
          <p:cNvSpPr/>
          <p:nvPr userDrawn="1"/>
        </p:nvSpPr>
        <p:spPr>
          <a:xfrm rot="5400000">
            <a:off x="7965263" y="-4790014"/>
            <a:ext cx="45719" cy="12600000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39118E58-8C46-452A-9CFC-47B8E54F4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490" y="3774567"/>
            <a:ext cx="4777626" cy="24042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Eagle Book" pitchFamily="50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9937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 ou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B82533-EB75-4CEC-9F2B-AB089CD3CA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51A2B94-A658-40B1-9DA7-C233F8CE7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8CD7A59-1742-4EDE-AC09-17638002F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122" y="246183"/>
            <a:ext cx="9665677" cy="9481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Eagle Book" pitchFamily="50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07103796-2370-4638-AC47-7348C1B568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79" y="246184"/>
            <a:ext cx="1198096" cy="948162"/>
          </a:xfrm>
          <a:prstGeom prst="rect">
            <a:avLst/>
          </a:prstGeom>
        </p:spPr>
      </p:pic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0C6F1ED4-1C59-47DA-B5C2-D0CC40475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8677" y="6333760"/>
            <a:ext cx="486508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Eagle Book" pitchFamily="50" charset="0"/>
              </a:defRPr>
            </a:lvl1pPr>
          </a:lstStyle>
          <a:p>
            <a:fld id="{B09996C2-3356-478C-9373-8C77B627330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4677F791-BABC-490A-8E88-0678DF5E6C96}"/>
              </a:ext>
            </a:extLst>
          </p:cNvPr>
          <p:cNvSpPr txBox="1">
            <a:spLocks/>
          </p:cNvSpPr>
          <p:nvPr userDrawn="1"/>
        </p:nvSpPr>
        <p:spPr>
          <a:xfrm>
            <a:off x="7810042" y="6340415"/>
            <a:ext cx="2565157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latin typeface="Eagle Book" pitchFamily="50" charset="0"/>
              </a:rPr>
              <a:t>www.bourgognefranchecomte.fr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EE480C-7173-496D-AF21-7586B3130F79}"/>
              </a:ext>
            </a:extLst>
          </p:cNvPr>
          <p:cNvSpPr/>
          <p:nvPr userDrawn="1"/>
        </p:nvSpPr>
        <p:spPr>
          <a:xfrm>
            <a:off x="190868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pied de page 4">
            <a:extLst>
              <a:ext uri="{FF2B5EF4-FFF2-40B4-BE49-F238E27FC236}">
                <a16:creationId xmlns:a16="http://schemas.microsoft.com/office/drawing/2014/main" id="{B860DF4B-12F2-4B75-99CA-1631B10ABAC0}"/>
              </a:ext>
            </a:extLst>
          </p:cNvPr>
          <p:cNvSpPr txBox="1">
            <a:spLocks/>
          </p:cNvSpPr>
          <p:nvPr userDrawn="1"/>
        </p:nvSpPr>
        <p:spPr>
          <a:xfrm>
            <a:off x="5183797" y="6333760"/>
            <a:ext cx="22808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Dole – La Commanderie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2FF7DC-4E16-4ADF-ADC1-799A2C1944A2}"/>
              </a:ext>
            </a:extLst>
          </p:cNvPr>
          <p:cNvSpPr/>
          <p:nvPr userDrawn="1"/>
        </p:nvSpPr>
        <p:spPr>
          <a:xfrm>
            <a:off x="11445022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B23B37-76B3-40F6-BE9A-C81C41E237C3}"/>
              </a:ext>
            </a:extLst>
          </p:cNvPr>
          <p:cNvSpPr/>
          <p:nvPr userDrawn="1"/>
        </p:nvSpPr>
        <p:spPr>
          <a:xfrm rot="5400000">
            <a:off x="1872030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4B15A8-6CFD-419E-87FC-F669FE808BD6}"/>
              </a:ext>
            </a:extLst>
          </p:cNvPr>
          <p:cNvSpPr/>
          <p:nvPr userDrawn="1"/>
        </p:nvSpPr>
        <p:spPr>
          <a:xfrm rot="5400000">
            <a:off x="4962526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2E0403-DFF0-48D2-A62F-243AACF74E45}"/>
              </a:ext>
            </a:extLst>
          </p:cNvPr>
          <p:cNvSpPr/>
          <p:nvPr userDrawn="1"/>
        </p:nvSpPr>
        <p:spPr>
          <a:xfrm rot="5400000">
            <a:off x="7372482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46BB5D-EB9F-4410-955F-93327C0F419F}"/>
              </a:ext>
            </a:extLst>
          </p:cNvPr>
          <p:cNvSpPr/>
          <p:nvPr userDrawn="1"/>
        </p:nvSpPr>
        <p:spPr>
          <a:xfrm rot="5400000">
            <a:off x="10461334" y="6469198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pied de page 4">
            <a:extLst>
              <a:ext uri="{FF2B5EF4-FFF2-40B4-BE49-F238E27FC236}">
                <a16:creationId xmlns:a16="http://schemas.microsoft.com/office/drawing/2014/main" id="{94663F96-6344-4881-A293-182E1894CCE3}"/>
              </a:ext>
            </a:extLst>
          </p:cNvPr>
          <p:cNvSpPr txBox="1">
            <a:spLocks/>
          </p:cNvSpPr>
          <p:nvPr userDrawn="1"/>
        </p:nvSpPr>
        <p:spPr>
          <a:xfrm>
            <a:off x="2191480" y="6333758"/>
            <a:ext cx="26965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SRDEII, réunion de lancement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0B5D0128-0C5E-457D-9647-BD63B230801B}"/>
              </a:ext>
            </a:extLst>
          </p:cNvPr>
          <p:cNvSpPr txBox="1">
            <a:spLocks/>
          </p:cNvSpPr>
          <p:nvPr userDrawn="1"/>
        </p:nvSpPr>
        <p:spPr>
          <a:xfrm>
            <a:off x="837727" y="6333758"/>
            <a:ext cx="1058008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03/12/21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4BDB02-EC7E-48F3-AA67-E48939B36BF6}"/>
              </a:ext>
            </a:extLst>
          </p:cNvPr>
          <p:cNvSpPr/>
          <p:nvPr userDrawn="1"/>
        </p:nvSpPr>
        <p:spPr>
          <a:xfrm rot="5400000">
            <a:off x="7965263" y="-4790014"/>
            <a:ext cx="45719" cy="12600000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716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F33342-5789-4FE3-BF8B-350B2CCB0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49462"/>
            <a:ext cx="6172200" cy="38115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Eagle Book" pitchFamily="50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AD8DB5-EA13-426C-B5ED-ED743FF33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6E762B3-E95A-48D8-BC5E-EA0E0E95E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122" y="246183"/>
            <a:ext cx="9665677" cy="9481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Eagle Book" pitchFamily="50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0087746-37E3-44C9-B892-61C7E3A0AA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79" y="246184"/>
            <a:ext cx="1198096" cy="948162"/>
          </a:xfrm>
          <a:prstGeom prst="rect">
            <a:avLst/>
          </a:prstGeom>
        </p:spPr>
      </p:pic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99A38323-3E26-41BB-8619-71D0E4C5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8677" y="6333760"/>
            <a:ext cx="486508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Eagle Book" pitchFamily="50" charset="0"/>
              </a:defRPr>
            </a:lvl1pPr>
          </a:lstStyle>
          <a:p>
            <a:fld id="{B09996C2-3356-478C-9373-8C77B627330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397DD6FE-BBF2-45AB-816A-F04B5190757F}"/>
              </a:ext>
            </a:extLst>
          </p:cNvPr>
          <p:cNvSpPr txBox="1">
            <a:spLocks/>
          </p:cNvSpPr>
          <p:nvPr userDrawn="1"/>
        </p:nvSpPr>
        <p:spPr>
          <a:xfrm>
            <a:off x="7810042" y="6340415"/>
            <a:ext cx="2565157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latin typeface="Eagle Book" pitchFamily="50" charset="0"/>
              </a:rPr>
              <a:t>www.bourgognefranchecomte.fr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BAD776-5D6B-4F83-A7EC-4F8F79AF02B6}"/>
              </a:ext>
            </a:extLst>
          </p:cNvPr>
          <p:cNvSpPr/>
          <p:nvPr userDrawn="1"/>
        </p:nvSpPr>
        <p:spPr>
          <a:xfrm>
            <a:off x="190868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pied de page 4">
            <a:extLst>
              <a:ext uri="{FF2B5EF4-FFF2-40B4-BE49-F238E27FC236}">
                <a16:creationId xmlns:a16="http://schemas.microsoft.com/office/drawing/2014/main" id="{1B48FDD0-D1F1-41CB-9BD0-123B3A3531E4}"/>
              </a:ext>
            </a:extLst>
          </p:cNvPr>
          <p:cNvSpPr txBox="1">
            <a:spLocks/>
          </p:cNvSpPr>
          <p:nvPr userDrawn="1"/>
        </p:nvSpPr>
        <p:spPr>
          <a:xfrm>
            <a:off x="5183797" y="6333760"/>
            <a:ext cx="22808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Dole – La Commanderie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772986-ED8F-4DD2-A2FC-F4F8227A0E8D}"/>
              </a:ext>
            </a:extLst>
          </p:cNvPr>
          <p:cNvSpPr/>
          <p:nvPr userDrawn="1"/>
        </p:nvSpPr>
        <p:spPr>
          <a:xfrm>
            <a:off x="11445022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0FC3EE-6CB8-4AAE-9368-D6BE4F5887E2}"/>
              </a:ext>
            </a:extLst>
          </p:cNvPr>
          <p:cNvSpPr/>
          <p:nvPr userDrawn="1"/>
        </p:nvSpPr>
        <p:spPr>
          <a:xfrm rot="5400000">
            <a:off x="1872030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09F6A9-A518-442F-937E-FB616196495F}"/>
              </a:ext>
            </a:extLst>
          </p:cNvPr>
          <p:cNvSpPr/>
          <p:nvPr userDrawn="1"/>
        </p:nvSpPr>
        <p:spPr>
          <a:xfrm rot="5400000">
            <a:off x="4962526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8686C8-CF5F-425F-B440-5C849BE297D6}"/>
              </a:ext>
            </a:extLst>
          </p:cNvPr>
          <p:cNvSpPr/>
          <p:nvPr userDrawn="1"/>
        </p:nvSpPr>
        <p:spPr>
          <a:xfrm rot="5400000">
            <a:off x="7372482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39CBFB-8BB2-43CF-A3C2-F97EED3DC367}"/>
              </a:ext>
            </a:extLst>
          </p:cNvPr>
          <p:cNvSpPr/>
          <p:nvPr userDrawn="1"/>
        </p:nvSpPr>
        <p:spPr>
          <a:xfrm rot="5400000">
            <a:off x="10461334" y="6469198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pied de page 4">
            <a:extLst>
              <a:ext uri="{FF2B5EF4-FFF2-40B4-BE49-F238E27FC236}">
                <a16:creationId xmlns:a16="http://schemas.microsoft.com/office/drawing/2014/main" id="{8AFF45DB-21FC-4872-BD55-D0DF92131DE2}"/>
              </a:ext>
            </a:extLst>
          </p:cNvPr>
          <p:cNvSpPr txBox="1">
            <a:spLocks/>
          </p:cNvSpPr>
          <p:nvPr userDrawn="1"/>
        </p:nvSpPr>
        <p:spPr>
          <a:xfrm>
            <a:off x="2191480" y="6333758"/>
            <a:ext cx="26965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SRDEII, réunion de lancement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7140D563-6027-4681-A3F8-49038CF78709}"/>
              </a:ext>
            </a:extLst>
          </p:cNvPr>
          <p:cNvSpPr txBox="1">
            <a:spLocks/>
          </p:cNvSpPr>
          <p:nvPr userDrawn="1"/>
        </p:nvSpPr>
        <p:spPr>
          <a:xfrm>
            <a:off x="837727" y="6333758"/>
            <a:ext cx="1058008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03/12/21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1145A3-095E-4313-9E0D-98DC104E819D}"/>
              </a:ext>
            </a:extLst>
          </p:cNvPr>
          <p:cNvSpPr/>
          <p:nvPr userDrawn="1"/>
        </p:nvSpPr>
        <p:spPr>
          <a:xfrm rot="5400000">
            <a:off x="7965263" y="-4790014"/>
            <a:ext cx="45719" cy="12600000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38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37794C2-30AE-40F4-A7F5-43C13FAA3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122" y="246183"/>
            <a:ext cx="9665677" cy="9481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Eagle Book" pitchFamily="50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6F8CEE5D-A9EB-423B-B8E0-4A24A866F2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79" y="246184"/>
            <a:ext cx="1198096" cy="948162"/>
          </a:xfrm>
          <a:prstGeom prst="rect">
            <a:avLst/>
          </a:prstGeom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B103D416-5D22-4B13-AA32-F36960C5F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8677" y="6333760"/>
            <a:ext cx="486508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Eagle Book" pitchFamily="50" charset="0"/>
              </a:defRPr>
            </a:lvl1pPr>
          </a:lstStyle>
          <a:p>
            <a:fld id="{B09996C2-3356-478C-9373-8C77B627330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4722B985-3E0B-4A96-A542-5EA458195424}"/>
              </a:ext>
            </a:extLst>
          </p:cNvPr>
          <p:cNvSpPr txBox="1">
            <a:spLocks/>
          </p:cNvSpPr>
          <p:nvPr userDrawn="1"/>
        </p:nvSpPr>
        <p:spPr>
          <a:xfrm>
            <a:off x="7810042" y="6340415"/>
            <a:ext cx="2565157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latin typeface="Eagle Book" pitchFamily="50" charset="0"/>
              </a:rPr>
              <a:t>www.bourgognefranchecomte.fr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ECB2C4-02D4-4323-A901-CCE8BDA741FC}"/>
              </a:ext>
            </a:extLst>
          </p:cNvPr>
          <p:cNvSpPr/>
          <p:nvPr userDrawn="1"/>
        </p:nvSpPr>
        <p:spPr>
          <a:xfrm>
            <a:off x="190868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1ECF699E-766D-4555-AEE4-5732EB2B47B5}"/>
              </a:ext>
            </a:extLst>
          </p:cNvPr>
          <p:cNvSpPr txBox="1">
            <a:spLocks/>
          </p:cNvSpPr>
          <p:nvPr userDrawn="1"/>
        </p:nvSpPr>
        <p:spPr>
          <a:xfrm>
            <a:off x="5183797" y="6333760"/>
            <a:ext cx="22808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Dole – La Commanderie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2EB2B7-02E1-4767-8F6B-182690AD23F9}"/>
              </a:ext>
            </a:extLst>
          </p:cNvPr>
          <p:cNvSpPr/>
          <p:nvPr userDrawn="1"/>
        </p:nvSpPr>
        <p:spPr>
          <a:xfrm>
            <a:off x="11445022" y="6430239"/>
            <a:ext cx="486508" cy="172165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D24E1B-1EFF-42CC-9D4A-84967D04CF72}"/>
              </a:ext>
            </a:extLst>
          </p:cNvPr>
          <p:cNvSpPr/>
          <p:nvPr userDrawn="1"/>
        </p:nvSpPr>
        <p:spPr>
          <a:xfrm rot="5400000">
            <a:off x="1872030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60A263-CC32-4901-9255-8DC748093004}"/>
              </a:ext>
            </a:extLst>
          </p:cNvPr>
          <p:cNvSpPr/>
          <p:nvPr userDrawn="1"/>
        </p:nvSpPr>
        <p:spPr>
          <a:xfrm rot="5400000">
            <a:off x="4962526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4106B8-DCD9-4FAD-9535-0441D94B572F}"/>
              </a:ext>
            </a:extLst>
          </p:cNvPr>
          <p:cNvSpPr/>
          <p:nvPr userDrawn="1"/>
        </p:nvSpPr>
        <p:spPr>
          <a:xfrm rot="5400000">
            <a:off x="7372482" y="6469197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FA0C0A-8D21-4249-BDCF-DC4020414F34}"/>
              </a:ext>
            </a:extLst>
          </p:cNvPr>
          <p:cNvSpPr/>
          <p:nvPr userDrawn="1"/>
        </p:nvSpPr>
        <p:spPr>
          <a:xfrm rot="5400000">
            <a:off x="10461334" y="6469198"/>
            <a:ext cx="266332" cy="94249"/>
          </a:xfrm>
          <a:prstGeom prst="rect">
            <a:avLst/>
          </a:pr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7C46E592-654F-44BD-8A98-E3A1DB247C45}"/>
              </a:ext>
            </a:extLst>
          </p:cNvPr>
          <p:cNvSpPr txBox="1">
            <a:spLocks/>
          </p:cNvSpPr>
          <p:nvPr userDrawn="1"/>
        </p:nvSpPr>
        <p:spPr>
          <a:xfrm>
            <a:off x="2191480" y="6333758"/>
            <a:ext cx="269657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SRDEII, réunion de lancement</a:t>
            </a:r>
          </a:p>
        </p:txBody>
      </p:sp>
      <p:sp>
        <p:nvSpPr>
          <p:cNvPr id="17" name="Espace réservé du pied de page 4">
            <a:extLst>
              <a:ext uri="{FF2B5EF4-FFF2-40B4-BE49-F238E27FC236}">
                <a16:creationId xmlns:a16="http://schemas.microsoft.com/office/drawing/2014/main" id="{B4DD28E7-B4E1-4152-86CB-E6AFF97A5483}"/>
              </a:ext>
            </a:extLst>
          </p:cNvPr>
          <p:cNvSpPr txBox="1">
            <a:spLocks/>
          </p:cNvSpPr>
          <p:nvPr userDrawn="1"/>
        </p:nvSpPr>
        <p:spPr>
          <a:xfrm>
            <a:off x="837727" y="6333758"/>
            <a:ext cx="1058008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03/12/21</a:t>
            </a:r>
          </a:p>
        </p:txBody>
      </p:sp>
    </p:spTree>
    <p:extLst>
      <p:ext uri="{BB962C8B-B14F-4D97-AF65-F5344CB8AC3E}">
        <p14:creationId xmlns:p14="http://schemas.microsoft.com/office/powerpoint/2010/main" val="902792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35F784D-7C36-4327-8CDF-A043FB908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673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50" r:id="rId3"/>
    <p:sldLayoutId id="2147483657" r:id="rId4"/>
    <p:sldLayoutId id="2147483652" r:id="rId5"/>
    <p:sldLayoutId id="2147483656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hyperlink" Target="https://www.bing.com/images/search?view=detailV2&amp;ccid=aZ%2BQodgK&amp;id=5CEC1AC3C3732372679027BF9D5EA54D454057F2&amp;thid=OIP.aZ-QodgKik0gdCfEucDSpAEdDa&amp;mediaurl=https%3A%2F%2Fth.bing.com%2Fth%2Fid%2FR.699f90a1d80a8a4d207427c4b9c0d2a4%3Frik%3D8ldARU2lXp2%252fJw%26riu%3Dhttp%253a%252f%252fwww.statice.com%252fassets%252fimages%252fpartenaires%252fPMT.png%26ehk%3D0Ij2JNQ8lUeUkJjIdp%252fIh%252bIGqQdhIQo2%252bCjA%252fUMnA7Q%253d%26risl%3D%26pid%3DImgRaw%26r%3D0&amp;exph=480&amp;expw=626&amp;q=logo+pmt&amp;simid=608052878346117167&amp;form=IRPRST&amp;ck=F2CDDB3CD1DF4786EAD795EA7D900C0A&amp;selectedindex=0&amp;qpvt=logo+pmt&amp;ajaxhist=0&amp;ajaxserp=0&amp;vt=2" TargetMode="External"/><Relationship Id="rId12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11" Type="http://schemas.openxmlformats.org/officeDocument/2006/relationships/image" Target="../media/image20.jpe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video" Target="https://www.youtube.com/embed/TwXhLffVl48?list=PLEekn2ZwrzJkfNjFpdu42u4WhYhMy2Fl3" TargetMode="External"/><Relationship Id="rId7" Type="http://schemas.openxmlformats.org/officeDocument/2006/relationships/image" Target="../media/image37.jpeg"/><Relationship Id="rId2" Type="http://schemas.openxmlformats.org/officeDocument/2006/relationships/video" Target="https://www.youtube.com/embed/VlWovtHIxtM?list=PLEekn2ZwrzJkfNjFpdu42u4WhYhMy2Fl3" TargetMode="External"/><Relationship Id="rId1" Type="http://schemas.openxmlformats.org/officeDocument/2006/relationships/video" Target="https://www.youtube.com/embed/DaZTmmjHMtU?list=PLEekn2ZwrzJkfNjFpdu42u4WhYhMy2Fl3" TargetMode="Externa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jeparticipe.bourgognefranchecomte.fr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slideLayout" Target="../slideLayouts/slideLayout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8" Type="http://schemas.openxmlformats.org/officeDocument/2006/relationships/tags" Target="../tags/tag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896A3FE-D76D-4CDA-AAD4-5721641072AA}"/>
              </a:ext>
            </a:extLst>
          </p:cNvPr>
          <p:cNvSpPr txBox="1">
            <a:spLocks/>
          </p:cNvSpPr>
          <p:nvPr/>
        </p:nvSpPr>
        <p:spPr>
          <a:xfrm>
            <a:off x="668216" y="2512019"/>
            <a:ext cx="10215808" cy="13917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8000" b="0" dirty="0">
                <a:latin typeface="Eagle Book" pitchFamily="50" charset="0"/>
              </a:rPr>
              <a:t>SRDEII </a:t>
            </a:r>
            <a:r>
              <a:rPr lang="fr-FR" sz="8800" b="0" dirty="0">
                <a:latin typeface="Eagle Book" pitchFamily="50" charset="0"/>
              </a:rPr>
              <a:t>2022-2028</a:t>
            </a:r>
            <a:endParaRPr lang="fr-FR" sz="8000" b="0" dirty="0">
              <a:latin typeface="Eagle Book" pitchFamily="50" charset="0"/>
            </a:endParaRP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60147249-AE17-400A-80E6-21A09C5A7C3C}"/>
              </a:ext>
            </a:extLst>
          </p:cNvPr>
          <p:cNvSpPr txBox="1">
            <a:spLocks/>
          </p:cNvSpPr>
          <p:nvPr/>
        </p:nvSpPr>
        <p:spPr>
          <a:xfrm>
            <a:off x="2288199" y="3923112"/>
            <a:ext cx="8595825" cy="830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fr-FR" sz="3600" dirty="0">
                <a:solidFill>
                  <a:schemeClr val="bg1"/>
                </a:solidFill>
                <a:latin typeface="Eagle Book" pitchFamily="50" charset="0"/>
              </a:rPr>
              <a:t>Lancement des travaux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E43BE2E-6C5C-44AF-B08C-351BF781272C}"/>
              </a:ext>
            </a:extLst>
          </p:cNvPr>
          <p:cNvGrpSpPr/>
          <p:nvPr/>
        </p:nvGrpSpPr>
        <p:grpSpPr>
          <a:xfrm>
            <a:off x="1386260" y="5060324"/>
            <a:ext cx="9419479" cy="1074286"/>
            <a:chOff x="1171581" y="5060324"/>
            <a:chExt cx="9419479" cy="1074286"/>
          </a:xfrm>
        </p:grpSpPr>
        <p:pic>
          <p:nvPicPr>
            <p:cNvPr id="5" name="Picture 4" descr="Image associée">
              <a:extLst>
                <a:ext uri="{FF2B5EF4-FFF2-40B4-BE49-F238E27FC236}">
                  <a16:creationId xmlns:a16="http://schemas.microsoft.com/office/drawing/2014/main" id="{CB39AA72-6CC3-4622-92A6-59BD90B168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4449" y="5079653"/>
              <a:ext cx="1421896" cy="1054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Résultat de recherche d'images pour &quot;metal valley&quot;">
              <a:extLst>
                <a:ext uri="{FF2B5EF4-FFF2-40B4-BE49-F238E27FC236}">
                  <a16:creationId xmlns:a16="http://schemas.microsoft.com/office/drawing/2014/main" id="{058FC35D-9A9C-49B0-B260-97848952D6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4804" y="5060325"/>
              <a:ext cx="2219645" cy="1074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Résultat de recherche d'images pour &quot;industrie joigny&quot;">
              <a:extLst>
                <a:ext uri="{FF2B5EF4-FFF2-40B4-BE49-F238E27FC236}">
                  <a16:creationId xmlns:a16="http://schemas.microsoft.com/office/drawing/2014/main" id="{84B834F6-8C87-4AC4-B2D8-93F0249867A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55" t="51031" r="1"/>
            <a:stretch/>
          </p:blipFill>
          <p:spPr bwMode="auto">
            <a:xfrm>
              <a:off x="1171581" y="5060324"/>
              <a:ext cx="2219645" cy="1074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5CB5A54-CE3C-499E-9D25-A931BEC44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754" y="5079654"/>
              <a:ext cx="1937090" cy="104644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E754EE4-E2EA-4107-9E6B-89C51DC87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8844" y="5082390"/>
              <a:ext cx="1782216" cy="1043713"/>
            </a:xfrm>
            <a:prstGeom prst="rect">
              <a:avLst/>
            </a:prstGeom>
          </p:spPr>
        </p:pic>
      </p:grpSp>
      <p:sp>
        <p:nvSpPr>
          <p:cNvPr id="13" name="Sous-titre 2">
            <a:extLst>
              <a:ext uri="{FF2B5EF4-FFF2-40B4-BE49-F238E27FC236}">
                <a16:creationId xmlns:a16="http://schemas.microsoft.com/office/drawing/2014/main" id="{09C262AF-CAD3-4F32-A20A-1BC993CDF5C1}"/>
              </a:ext>
            </a:extLst>
          </p:cNvPr>
          <p:cNvSpPr txBox="1">
            <a:spLocks/>
          </p:cNvSpPr>
          <p:nvPr/>
        </p:nvSpPr>
        <p:spPr>
          <a:xfrm>
            <a:off x="1740024" y="1932380"/>
            <a:ext cx="9144000" cy="830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fr-FR" sz="3600" dirty="0">
                <a:latin typeface="Eagle Book" pitchFamily="50" charset="0"/>
              </a:rPr>
              <a:t>Stratégie économique régionale</a:t>
            </a:r>
          </a:p>
        </p:txBody>
      </p:sp>
    </p:spTree>
    <p:extLst>
      <p:ext uri="{BB962C8B-B14F-4D97-AF65-F5344CB8AC3E}">
        <p14:creationId xmlns:p14="http://schemas.microsoft.com/office/powerpoint/2010/main" val="49397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2E87B7-E204-4832-B068-B17283C3A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10597" y="2646362"/>
            <a:ext cx="8357404" cy="782638"/>
          </a:xfrm>
        </p:spPr>
        <p:txBody>
          <a:bodyPr/>
          <a:lstStyle/>
          <a:p>
            <a:r>
              <a:rPr lang="fr-FR" sz="4400" dirty="0"/>
              <a:t>Claire Bourgeois-République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1482A4-AF35-44FA-A8B5-CA2FBE1997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10597" y="3677445"/>
            <a:ext cx="8357404" cy="782638"/>
          </a:xfrm>
        </p:spPr>
        <p:txBody>
          <a:bodyPr/>
          <a:lstStyle/>
          <a:p>
            <a:r>
              <a:rPr lang="fr-FR" sz="2400" b="1" dirty="0">
                <a:solidFill>
                  <a:schemeClr val="tx1"/>
                </a:solidFill>
              </a:rPr>
              <a:t>Vice-Présidente aux affaires économiques</a:t>
            </a:r>
            <a:br>
              <a:rPr lang="fr-FR" sz="2400" b="1" dirty="0">
                <a:solidFill>
                  <a:schemeClr val="tx1"/>
                </a:solidFill>
              </a:rPr>
            </a:br>
            <a:r>
              <a:rPr lang="fr-FR" sz="2400" b="1" dirty="0">
                <a:solidFill>
                  <a:schemeClr val="tx1"/>
                </a:solidFill>
              </a:rPr>
              <a:t>Grand Dole Communauté d’Agglomération</a:t>
            </a:r>
          </a:p>
        </p:txBody>
      </p:sp>
    </p:spTree>
    <p:extLst>
      <p:ext uri="{BB962C8B-B14F-4D97-AF65-F5344CB8AC3E}">
        <p14:creationId xmlns:p14="http://schemas.microsoft.com/office/powerpoint/2010/main" val="4011348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2E87B7-E204-4832-B068-B17283C3A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10597" y="2646362"/>
            <a:ext cx="8357404" cy="782638"/>
          </a:xfrm>
        </p:spPr>
        <p:txBody>
          <a:bodyPr/>
          <a:lstStyle/>
          <a:p>
            <a:r>
              <a:rPr lang="fr-FR" dirty="0"/>
              <a:t>Nicolas </a:t>
            </a:r>
            <a:r>
              <a:rPr lang="fr-FR" dirty="0" err="1"/>
              <a:t>Soret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1482A4-AF35-44FA-A8B5-CA2FBE1997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10597" y="3721832"/>
            <a:ext cx="9501189" cy="782638"/>
          </a:xfrm>
        </p:spPr>
        <p:txBody>
          <a:bodyPr/>
          <a:lstStyle/>
          <a:p>
            <a:r>
              <a:rPr lang="fr-F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Vice-président en charge des finances, du développement économique, de l’économie sociale et solidaire et de l’emploi</a:t>
            </a:r>
          </a:p>
        </p:txBody>
      </p:sp>
    </p:spTree>
    <p:extLst>
      <p:ext uri="{BB962C8B-B14F-4D97-AF65-F5344CB8AC3E}">
        <p14:creationId xmlns:p14="http://schemas.microsoft.com/office/powerpoint/2010/main" val="135569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5E32E8-1EFA-494B-9D5F-29F92DB97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b="1" dirty="0">
                <a:cs typeface="Arial" panose="020B0604020202020204" pitchFamily="34" charset="0"/>
              </a:rPr>
              <a:t>Schéma régional de développement économique, d’innovation et d’internationalisation (SRDEII)</a:t>
            </a:r>
          </a:p>
        </p:txBody>
      </p:sp>
      <p:sp>
        <p:nvSpPr>
          <p:cNvPr id="7" name="Flèche : chevron 6">
            <a:extLst>
              <a:ext uri="{FF2B5EF4-FFF2-40B4-BE49-F238E27FC236}">
                <a16:creationId xmlns:a16="http://schemas.microsoft.com/office/drawing/2014/main" id="{66E7C64A-C2BF-47B4-8648-32FE67A691DB}"/>
              </a:ext>
            </a:extLst>
          </p:cNvPr>
          <p:cNvSpPr/>
          <p:nvPr/>
        </p:nvSpPr>
        <p:spPr>
          <a:xfrm>
            <a:off x="1847542" y="3087392"/>
            <a:ext cx="467533" cy="461665"/>
          </a:xfrm>
          <a:custGeom>
            <a:avLst/>
            <a:gdLst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544830 w 1089660"/>
              <a:gd name="connsiteY5" fmla="*/ 67056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662305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4295"/>
              <a:gd name="connsiteX1" fmla="*/ 662305 w 1089660"/>
              <a:gd name="connsiteY1" fmla="*/ 0 h 1344295"/>
              <a:gd name="connsiteX2" fmla="*/ 1089660 w 1089660"/>
              <a:gd name="connsiteY2" fmla="*/ 670560 h 1344295"/>
              <a:gd name="connsiteX3" fmla="*/ 652780 w 1089660"/>
              <a:gd name="connsiteY3" fmla="*/ 1344295 h 1344295"/>
              <a:gd name="connsiteX4" fmla="*/ 0 w 1089660"/>
              <a:gd name="connsiteY4" fmla="*/ 1341120 h 1344295"/>
              <a:gd name="connsiteX5" fmla="*/ 377190 w 1089660"/>
              <a:gd name="connsiteY5" fmla="*/ 685800 h 1344295"/>
              <a:gd name="connsiteX6" fmla="*/ 0 w 1089660"/>
              <a:gd name="connsiteY6" fmla="*/ 0 h 134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9660" h="1344295">
                <a:moveTo>
                  <a:pt x="0" y="0"/>
                </a:moveTo>
                <a:lnTo>
                  <a:pt x="662305" y="0"/>
                </a:lnTo>
                <a:lnTo>
                  <a:pt x="1089660" y="670560"/>
                </a:lnTo>
                <a:lnTo>
                  <a:pt x="652780" y="1344295"/>
                </a:lnTo>
                <a:lnTo>
                  <a:pt x="0" y="1341120"/>
                </a:lnTo>
                <a:lnTo>
                  <a:pt x="37719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731089-782F-4D95-862A-1224857022C9}"/>
              </a:ext>
            </a:extLst>
          </p:cNvPr>
          <p:cNvSpPr txBox="1"/>
          <p:nvPr/>
        </p:nvSpPr>
        <p:spPr>
          <a:xfrm>
            <a:off x="1519447" y="1710042"/>
            <a:ext cx="78654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Schéma ou stratégie ? 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Stratégie pour voir loin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sz="2000" dirty="0"/>
              <a:t>Schéma car prescriptif sur les aides économiques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06FC36-97DD-4CE7-867C-0899F9FC6491}"/>
              </a:ext>
            </a:extLst>
          </p:cNvPr>
          <p:cNvSpPr txBox="1"/>
          <p:nvPr/>
        </p:nvSpPr>
        <p:spPr>
          <a:xfrm>
            <a:off x="2360342" y="3064678"/>
            <a:ext cx="661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Allier vision et organisation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9AE4743E-BC30-4AFE-98AB-D467A8F0FA5E}"/>
              </a:ext>
            </a:extLst>
          </p:cNvPr>
          <p:cNvSpPr txBox="1">
            <a:spLocks/>
          </p:cNvSpPr>
          <p:nvPr/>
        </p:nvSpPr>
        <p:spPr>
          <a:xfrm>
            <a:off x="1972304" y="3636485"/>
            <a:ext cx="7250464" cy="11421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defTabSz="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Donner une ambition à l’économie régionale</a:t>
            </a:r>
          </a:p>
          <a:p>
            <a:pPr lvl="1" algn="just" defTabSz="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Clarifier le rôle de chacun, coordonner pour coopérer</a:t>
            </a:r>
          </a:p>
          <a:p>
            <a:pPr lvl="1" algn="just" defTabSz="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Articuler objectifs et moyens d’action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dirty="0"/>
          </a:p>
          <a:p>
            <a:pPr marL="0" indent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2800" dirty="0">
                <a:ea typeface="Calibri"/>
                <a:cs typeface="Times New Roman"/>
              </a:rPr>
              <a:t>		</a:t>
            </a:r>
            <a:endParaRPr lang="fr-FR" sz="2800" dirty="0">
              <a:cs typeface="Arial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46355D7-8006-4185-B4B8-B4B2A9BBFEB6}"/>
              </a:ext>
            </a:extLst>
          </p:cNvPr>
          <p:cNvSpPr txBox="1"/>
          <p:nvPr/>
        </p:nvSpPr>
        <p:spPr>
          <a:xfrm>
            <a:off x="2360342" y="5056016"/>
            <a:ext cx="661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b="1" dirty="0"/>
              <a:t>Reposer le cadre de l’action économique en région après une crise inédite</a:t>
            </a:r>
          </a:p>
        </p:txBody>
      </p:sp>
      <p:sp>
        <p:nvSpPr>
          <p:cNvPr id="15" name="Flèche : chevron 6">
            <a:extLst>
              <a:ext uri="{FF2B5EF4-FFF2-40B4-BE49-F238E27FC236}">
                <a16:creationId xmlns:a16="http://schemas.microsoft.com/office/drawing/2014/main" id="{C8520288-98F3-44FA-B4FA-07CB3FE58D58}"/>
              </a:ext>
            </a:extLst>
          </p:cNvPr>
          <p:cNvSpPr/>
          <p:nvPr/>
        </p:nvSpPr>
        <p:spPr>
          <a:xfrm>
            <a:off x="1847542" y="5079154"/>
            <a:ext cx="467533" cy="461665"/>
          </a:xfrm>
          <a:custGeom>
            <a:avLst/>
            <a:gdLst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544830 w 1089660"/>
              <a:gd name="connsiteY5" fmla="*/ 67056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662305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4295"/>
              <a:gd name="connsiteX1" fmla="*/ 662305 w 1089660"/>
              <a:gd name="connsiteY1" fmla="*/ 0 h 1344295"/>
              <a:gd name="connsiteX2" fmla="*/ 1089660 w 1089660"/>
              <a:gd name="connsiteY2" fmla="*/ 670560 h 1344295"/>
              <a:gd name="connsiteX3" fmla="*/ 652780 w 1089660"/>
              <a:gd name="connsiteY3" fmla="*/ 1344295 h 1344295"/>
              <a:gd name="connsiteX4" fmla="*/ 0 w 1089660"/>
              <a:gd name="connsiteY4" fmla="*/ 1341120 h 1344295"/>
              <a:gd name="connsiteX5" fmla="*/ 377190 w 1089660"/>
              <a:gd name="connsiteY5" fmla="*/ 685800 h 1344295"/>
              <a:gd name="connsiteX6" fmla="*/ 0 w 1089660"/>
              <a:gd name="connsiteY6" fmla="*/ 0 h 134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9660" h="1344295">
                <a:moveTo>
                  <a:pt x="0" y="0"/>
                </a:moveTo>
                <a:lnTo>
                  <a:pt x="662305" y="0"/>
                </a:lnTo>
                <a:lnTo>
                  <a:pt x="1089660" y="670560"/>
                </a:lnTo>
                <a:lnTo>
                  <a:pt x="652780" y="1344295"/>
                </a:lnTo>
                <a:lnTo>
                  <a:pt x="0" y="1341120"/>
                </a:lnTo>
                <a:lnTo>
                  <a:pt x="37719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314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56C8E9-A24B-4F15-8129-E98FDFB9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Cadre légal</a:t>
            </a:r>
            <a:br>
              <a:rPr lang="fr-FR" sz="2400" dirty="0"/>
            </a:br>
            <a:r>
              <a:rPr lang="fr-FR" sz="2400" dirty="0"/>
              <a:t>Le SRDEII doit être adopté avant juillet 2022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44EBD5-AE65-4651-B286-F0977A737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2600"/>
            <a:ext cx="11353800" cy="4075555"/>
          </a:xfrm>
        </p:spPr>
        <p:txBody>
          <a:bodyPr/>
          <a:lstStyle/>
          <a:p>
            <a:pPr marL="263525" indent="-263525">
              <a:buBlip>
                <a:blip r:embed="rId2"/>
              </a:buBlip>
            </a:pP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SRDEII = expression de la politique de développement économique régional</a:t>
            </a:r>
          </a:p>
          <a:p>
            <a:pPr marL="263525" indent="-263525">
              <a:buBlip>
                <a:blip r:embed="rId2"/>
              </a:buBlip>
            </a:pP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Document de programmation à valeur prescriptive</a:t>
            </a:r>
          </a:p>
          <a:p>
            <a:pPr marL="263525" indent="-263525">
              <a:buBlip>
                <a:blip r:embed="rId2"/>
              </a:buBlip>
            </a:pP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Obligation de large concertation, Conférence Territoriale de l’Action Publique (CTAP), CESER, métropole, EPCI</a:t>
            </a:r>
          </a:p>
          <a:p>
            <a:pPr marL="263525" indent="-263525">
              <a:buBlip>
                <a:blip r:embed="rId2"/>
              </a:buBlip>
            </a:pP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Approbation du représentant de l’Etat en région</a:t>
            </a:r>
          </a:p>
          <a:p>
            <a:pPr marL="263525" indent="-263525">
              <a:buBlip>
                <a:blip r:embed="rId2"/>
              </a:buBlip>
            </a:pP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Thématiques obligatoires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la politique d'aide aux entreprises,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le soutien à l'internationalisation,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les aides à l’immobilier d’entreprises et à l'innovation,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les orientations relatives à l’attractivité du territoire,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le développement de l'économie sociale et solidaire suite à la conférence de l’économie sociale et solidaire,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les actions en faveur de l'égalité professionnelle hommes-femmes,</a:t>
            </a:r>
          </a:p>
          <a:p>
            <a:pPr marL="457200" lvl="1" indent="0">
              <a:buNone/>
            </a:pPr>
            <a:r>
              <a:rPr lang="fr-FR" sz="1600" dirty="0"/>
              <a:t>2 volets optionnels : volet agricole et volet transfrontalier.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890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2E87B7-E204-4832-B068-B17283C3A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Éléments de bilan</a:t>
            </a:r>
            <a:br>
              <a:rPr lang="fr-FR" dirty="0"/>
            </a:br>
            <a:r>
              <a:rPr lang="fr-FR" dirty="0"/>
              <a:t>SRDEII 2017-2021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A68099C8-9133-4BBD-ABE6-DFC21186C7E3}"/>
              </a:ext>
            </a:extLst>
          </p:cNvPr>
          <p:cNvSpPr txBox="1">
            <a:spLocks/>
          </p:cNvSpPr>
          <p:nvPr/>
        </p:nvSpPr>
        <p:spPr>
          <a:xfrm>
            <a:off x="2310596" y="3829188"/>
            <a:ext cx="10587087" cy="14454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Eagle Book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3525" indent="-2635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fr-FR" sz="2000" dirty="0">
                <a:cs typeface="Arial" panose="020B0604020202020204" pitchFamily="34" charset="0"/>
              </a:rPr>
              <a:t>Un accompagnement complet et réactif des entreprises</a:t>
            </a:r>
          </a:p>
          <a:p>
            <a:pPr marL="263525" indent="-2635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fr-FR" sz="2000" dirty="0">
                <a:cs typeface="Arial" panose="020B0604020202020204" pitchFamily="34" charset="0"/>
              </a:rPr>
              <a:t>Un appui aux leviers de croissance</a:t>
            </a:r>
          </a:p>
          <a:p>
            <a:pPr marL="263525" indent="-2635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fr-FR" sz="2000" dirty="0">
                <a:cs typeface="Arial" panose="020B0604020202020204" pitchFamily="34" charset="0"/>
              </a:rPr>
              <a:t>Une action économique au plus près des territoires</a:t>
            </a:r>
          </a:p>
          <a:p>
            <a:pPr marL="263525" indent="-263525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fr-FR" sz="2000" dirty="0">
                <a:cs typeface="Arial" panose="020B0604020202020204" pitchFamily="34" charset="0"/>
              </a:rPr>
              <a:t>Une gouvernance coopérative</a:t>
            </a:r>
          </a:p>
        </p:txBody>
      </p:sp>
    </p:spTree>
    <p:extLst>
      <p:ext uri="{BB962C8B-B14F-4D97-AF65-F5344CB8AC3E}">
        <p14:creationId xmlns:p14="http://schemas.microsoft.com/office/powerpoint/2010/main" val="1522487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52BB60-EE63-4B10-8C68-4E96C2582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 commencement était la fusion…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1280887-AE53-456B-9CA7-AD92AAB755F1}"/>
              </a:ext>
            </a:extLst>
          </p:cNvPr>
          <p:cNvSpPr txBox="1"/>
          <p:nvPr/>
        </p:nvSpPr>
        <p:spPr>
          <a:xfrm>
            <a:off x="1646830" y="1653388"/>
            <a:ext cx="889833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2400" b="1" dirty="0"/>
              <a:t>La région Bourgogne-Franche-Comté :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2400" dirty="0"/>
              <a:t>Organisation fusionnée des services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2400" dirty="0"/>
              <a:t>Adoption du SRDEII 2017-2021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2400" dirty="0"/>
              <a:t>Convergence des dispositifs au meilleur des deux régions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2400" dirty="0"/>
              <a:t>Création de l’Agence Economique Régionale BFC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2400" dirty="0"/>
              <a:t>Retrait des départements dans les outils d’intervention économique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2400" dirty="0"/>
              <a:t>Nouveau partenariat avec les EPCI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2400" dirty="0"/>
              <a:t>… et avec l’Etat, Bpifrance, les chambres consulaires, la Banque des territoires, les pôles de compétitivité, etc.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fr-FR" sz="2400" dirty="0"/>
          </a:p>
          <a:p>
            <a:pPr algn="just"/>
            <a:r>
              <a:rPr lang="fr-FR" sz="2400" b="1" dirty="0"/>
              <a:t>Nous avons réussi à devenir une nouvelle région !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fr-FR" sz="2400" dirty="0"/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fr-FR" sz="2400" dirty="0"/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272093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1C29C26-9715-4AB2-B582-5494BE19A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371" y="0"/>
            <a:ext cx="9144000" cy="626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778862B-9AC3-4D5C-BECD-D05A395A2CF8}"/>
              </a:ext>
            </a:extLst>
          </p:cNvPr>
          <p:cNvSpPr txBox="1"/>
          <p:nvPr/>
        </p:nvSpPr>
        <p:spPr>
          <a:xfrm>
            <a:off x="4697745" y="0"/>
            <a:ext cx="347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L’hydrogène, </a:t>
            </a:r>
            <a:br>
              <a:rPr lang="fr-FR" sz="2400" b="1" dirty="0"/>
            </a:br>
            <a:r>
              <a:rPr lang="fr-FR" sz="2400" b="1" dirty="0"/>
              <a:t>une nouvelle filière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3130A9-3E8F-447C-820A-D1047B205AB4}"/>
              </a:ext>
            </a:extLst>
          </p:cNvPr>
          <p:cNvSpPr txBox="1"/>
          <p:nvPr/>
        </p:nvSpPr>
        <p:spPr>
          <a:xfrm>
            <a:off x="8659226" y="0"/>
            <a:ext cx="22721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gradFill flip="none" rotWithShape="1">
                  <a:gsLst>
                    <a:gs pos="90259">
                      <a:srgbClr val="00B0F0"/>
                    </a:gs>
                    <a:gs pos="43391">
                      <a:srgbClr val="00B050"/>
                    </a:gs>
                    <a:gs pos="17000">
                      <a:srgbClr val="92D050"/>
                    </a:gs>
                    <a:gs pos="74000">
                      <a:srgbClr val="00B0F0"/>
                    </a:gs>
                    <a:gs pos="83000">
                      <a:srgbClr val="00B0F0"/>
                    </a:gs>
                    <a:gs pos="100000">
                      <a:srgbClr val="00B0F0"/>
                    </a:gs>
                  </a:gsLst>
                  <a:lin ang="0" scaled="1"/>
                  <a:tileRect/>
                </a:gradFill>
              </a:rPr>
              <a:t>Un écosystème tourné vers l’avenir</a:t>
            </a:r>
          </a:p>
        </p:txBody>
      </p:sp>
    </p:spTree>
    <p:extLst>
      <p:ext uri="{BB962C8B-B14F-4D97-AF65-F5344CB8AC3E}">
        <p14:creationId xmlns:p14="http://schemas.microsoft.com/office/powerpoint/2010/main" val="3868752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2E87B7-E204-4832-B068-B17283C3A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Mise en œuvre </a:t>
            </a:r>
            <a:br>
              <a:rPr lang="fr-FR" dirty="0"/>
            </a:br>
            <a:r>
              <a:rPr lang="fr-FR" dirty="0"/>
              <a:t>du SRDEII 2017-2021</a:t>
            </a:r>
          </a:p>
        </p:txBody>
      </p:sp>
    </p:spTree>
    <p:extLst>
      <p:ext uri="{BB962C8B-B14F-4D97-AF65-F5344CB8AC3E}">
        <p14:creationId xmlns:p14="http://schemas.microsoft.com/office/powerpoint/2010/main" val="3213921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FFDE3-FB1F-4A13-8BF5-10A82055D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b="1" dirty="0">
                <a:cs typeface="Arial" panose="020B0604020202020204" pitchFamily="34" charset="0"/>
              </a:rPr>
              <a:t>Le soutien à l’économie régionale : développement économique, recherche et innovation, agriculture, tourisme</a:t>
            </a:r>
            <a:endParaRPr lang="fr-FR" sz="2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6ED2DC-9328-46F8-B1FA-F68BF76FD4EF}"/>
              </a:ext>
            </a:extLst>
          </p:cNvPr>
          <p:cNvSpPr txBox="1"/>
          <p:nvPr/>
        </p:nvSpPr>
        <p:spPr>
          <a:xfrm>
            <a:off x="1678634" y="1518475"/>
            <a:ext cx="8834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/>
              <a:t>Entre 2017 et 2021, la région Bourgogne-Franche-Comté a versé </a:t>
            </a:r>
            <a:r>
              <a:rPr lang="fr-FR" sz="2000" b="1" dirty="0"/>
              <a:t>653</a:t>
            </a:r>
            <a:r>
              <a:rPr lang="fr-FR" sz="2000" dirty="0"/>
              <a:t> </a:t>
            </a:r>
            <a:r>
              <a:rPr lang="fr-FR" sz="2000" b="1" dirty="0"/>
              <a:t>M€ </a:t>
            </a:r>
            <a:r>
              <a:rPr lang="fr-FR" sz="2000" dirty="0"/>
              <a:t>au titre des dispositifs de droit commun, des mesures d’urgence, et du Plan d’Accélération de l’Investissement Régional (PAIR).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51FFE685-BCAB-460B-ADAF-1AE9FC3C76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217553"/>
              </p:ext>
            </p:extLst>
          </p:nvPr>
        </p:nvGraphicFramePr>
        <p:xfrm>
          <a:off x="6791062" y="2661168"/>
          <a:ext cx="4090219" cy="3169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17312E96-E564-40D4-9258-D93AA3A872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1827740"/>
              </p:ext>
            </p:extLst>
          </p:nvPr>
        </p:nvGraphicFramePr>
        <p:xfrm>
          <a:off x="1688122" y="2513768"/>
          <a:ext cx="5171767" cy="3722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37394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7D927A-A0C3-4D24-A460-F88FA0F73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soutien aux PME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B54B9731-58E6-49FB-9D37-3E7FED91E415}"/>
              </a:ext>
            </a:extLst>
          </p:cNvPr>
          <p:cNvSpPr txBox="1">
            <a:spLocks/>
          </p:cNvSpPr>
          <p:nvPr/>
        </p:nvSpPr>
        <p:spPr>
          <a:xfrm>
            <a:off x="1242803" y="2069054"/>
            <a:ext cx="6600298" cy="39660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fr-FR" sz="2400" b="1" dirty="0"/>
              <a:t>1 300 PME accompagnées pour 90 M€ </a:t>
            </a:r>
            <a:br>
              <a:rPr lang="fr-FR" sz="2400" b="1" dirty="0"/>
            </a:br>
            <a:r>
              <a:rPr lang="fr-FR" sz="2400" dirty="0"/>
              <a:t>et</a:t>
            </a:r>
            <a:r>
              <a:rPr lang="fr-FR" sz="2400" b="1" dirty="0"/>
              <a:t> </a:t>
            </a:r>
            <a:r>
              <a:rPr lang="fr-FR" sz="2400" dirty="0"/>
              <a:t>11 500 emplois créés ou consolidés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fr-FR" sz="2400" b="1" dirty="0"/>
              <a:t>Un système complet d’accompagnement des PME</a:t>
            </a:r>
            <a:r>
              <a:rPr lang="fr-FR" sz="2400" dirty="0"/>
              <a:t> : aides à l’investissement, au conseil, à l’innovation, à l’immobilier, à l’export, etc. en complément du capital-risque et de la garantie bancaire 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fr-FR" sz="2400" b="1" dirty="0"/>
              <a:t>Un maillage territorial </a:t>
            </a:r>
            <a:r>
              <a:rPr lang="fr-FR" sz="2400" dirty="0"/>
              <a:t>en lien avec les intercommunalités, les consulaires et les agences</a:t>
            </a:r>
            <a:endParaRPr lang="fr-FR" sz="2200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79BA717-A475-48F4-A9CA-E743D2B429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0" t="16406" r="46083" b="5197"/>
          <a:stretch/>
        </p:blipFill>
        <p:spPr bwMode="auto">
          <a:xfrm>
            <a:off x="8248454" y="1759172"/>
            <a:ext cx="2982797" cy="42759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425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7D927A-A0C3-4D24-A460-F88FA0F73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soutien aux filières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F1D13317-ED22-4D05-A9D1-8F8CA3DD55B1}"/>
              </a:ext>
            </a:extLst>
          </p:cNvPr>
          <p:cNvSpPr txBox="1">
            <a:spLocks/>
          </p:cNvSpPr>
          <p:nvPr/>
        </p:nvSpPr>
        <p:spPr>
          <a:xfrm>
            <a:off x="1768955" y="1545441"/>
            <a:ext cx="9741173" cy="466781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013" lvl="1" indent="-260350">
              <a:buFont typeface="Arial" panose="020B0604020202020204" pitchFamily="34" charset="0"/>
              <a:buChar char="•"/>
            </a:pPr>
            <a:r>
              <a:rPr lang="fr-FR" sz="2400" dirty="0"/>
              <a:t>5 pôles de compétitivité et de nombreux clusters pour agir en collectif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sz="2400" dirty="0"/>
          </a:p>
          <a:p>
            <a:pPr lvl="1">
              <a:buFont typeface="Arial" panose="020B0604020202020204" pitchFamily="34" charset="0"/>
              <a:buChar char="•"/>
            </a:pPr>
            <a:endParaRPr lang="fr-FR" sz="2400" dirty="0"/>
          </a:p>
          <a:p>
            <a:pPr lvl="1">
              <a:buFont typeface="Arial" panose="020B0604020202020204" pitchFamily="34" charset="0"/>
              <a:buChar char="•"/>
            </a:pPr>
            <a:endParaRPr lang="fr-FR" sz="2400" dirty="0"/>
          </a:p>
          <a:p>
            <a:pPr lvl="1">
              <a:buFont typeface="Arial" panose="020B0604020202020204" pitchFamily="34" charset="0"/>
              <a:buChar char="•"/>
            </a:pPr>
            <a:endParaRPr lang="fr-FR" sz="2400" b="1" dirty="0">
              <a:cs typeface="Times New Roman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sz="2400" b="1" dirty="0">
              <a:cs typeface="Times New Roman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sz="2400" b="1" dirty="0">
              <a:cs typeface="Times New Roman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400" b="1" dirty="0">
                <a:cs typeface="Times New Roman"/>
              </a:rPr>
              <a:t>6,7 M € de financement public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400" b="1" dirty="0">
                <a:cs typeface="Times New Roman"/>
              </a:rPr>
              <a:t>1 700 adhérents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400" b="1" dirty="0">
                <a:cs typeface="Times New Roman"/>
              </a:rPr>
              <a:t>260 entreprises accompagnées par an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6EEB4B7-C563-4CD8-BA65-69B2F4D698CB}"/>
              </a:ext>
            </a:extLst>
          </p:cNvPr>
          <p:cNvGrpSpPr/>
          <p:nvPr/>
        </p:nvGrpSpPr>
        <p:grpSpPr>
          <a:xfrm>
            <a:off x="2072404" y="3383556"/>
            <a:ext cx="7602625" cy="1207294"/>
            <a:chOff x="489911" y="3219363"/>
            <a:chExt cx="7602625" cy="1207294"/>
          </a:xfrm>
        </p:grpSpPr>
        <p:pic>
          <p:nvPicPr>
            <p:cNvPr id="9" name="Image 8" descr="Afficher l’image source">
              <a:extLst>
                <a:ext uri="{FF2B5EF4-FFF2-40B4-BE49-F238E27FC236}">
                  <a16:creationId xmlns:a16="http://schemas.microsoft.com/office/drawing/2014/main" id="{2E050923-14C7-4A67-BBD9-8AC96A4019F0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80" t="31552" r="13794" b="35086"/>
            <a:stretch/>
          </p:blipFill>
          <p:spPr bwMode="auto">
            <a:xfrm>
              <a:off x="489911" y="3823010"/>
              <a:ext cx="1429275" cy="5177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Image 9" descr="Afficher l’image source">
              <a:extLst>
                <a:ext uri="{FF2B5EF4-FFF2-40B4-BE49-F238E27FC236}">
                  <a16:creationId xmlns:a16="http://schemas.microsoft.com/office/drawing/2014/main" id="{B4C3D1E1-D913-4588-8C81-5354A5BCA72E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565" y="3594399"/>
              <a:ext cx="1234353" cy="7464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 descr="Afficher l’image source">
              <a:extLst>
                <a:ext uri="{FF2B5EF4-FFF2-40B4-BE49-F238E27FC236}">
                  <a16:creationId xmlns:a16="http://schemas.microsoft.com/office/drawing/2014/main" id="{B65330AC-9645-47D9-8D93-41DF86F2DD6D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5204" y="3219363"/>
              <a:ext cx="1214694" cy="12072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Image 11" descr="Afficher l’image source">
              <a:extLst>
                <a:ext uri="{FF2B5EF4-FFF2-40B4-BE49-F238E27FC236}">
                  <a16:creationId xmlns:a16="http://schemas.microsoft.com/office/drawing/2014/main" id="{87C62598-92B1-463D-936C-BE1434676829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7531" y="3301787"/>
              <a:ext cx="1234353" cy="11011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Image 12" descr="Afficher l’image source">
              <a:extLst>
                <a:ext uri="{FF2B5EF4-FFF2-40B4-BE49-F238E27FC236}">
                  <a16:creationId xmlns:a16="http://schemas.microsoft.com/office/drawing/2014/main" id="{654B79F6-11EA-45B2-9F2E-E09F18A8960A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3391" y="3254140"/>
              <a:ext cx="1959145" cy="113220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7B2C5CC-FCA4-4447-832D-D4A7BCBABDFF}"/>
              </a:ext>
            </a:extLst>
          </p:cNvPr>
          <p:cNvGrpSpPr/>
          <p:nvPr/>
        </p:nvGrpSpPr>
        <p:grpSpPr>
          <a:xfrm>
            <a:off x="2061065" y="2140892"/>
            <a:ext cx="8680100" cy="1282453"/>
            <a:chOff x="119503" y="2223840"/>
            <a:chExt cx="8680100" cy="1282453"/>
          </a:xfrm>
        </p:grpSpPr>
        <p:pic>
          <p:nvPicPr>
            <p:cNvPr id="15" name="Image 14" descr="Afficher les détails de l’image associée">
              <a:hlinkClick r:id="rId7"/>
              <a:extLst>
                <a:ext uri="{FF2B5EF4-FFF2-40B4-BE49-F238E27FC236}">
                  <a16:creationId xmlns:a16="http://schemas.microsoft.com/office/drawing/2014/main" id="{08C0CC67-F6EE-4E7D-BAFF-6DC3C4094532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503" y="2397980"/>
              <a:ext cx="948316" cy="7357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 descr="Afficher l’image source">
              <a:extLst>
                <a:ext uri="{FF2B5EF4-FFF2-40B4-BE49-F238E27FC236}">
                  <a16:creationId xmlns:a16="http://schemas.microsoft.com/office/drawing/2014/main" id="{6501EFF6-F8B5-4104-8140-1639606F5224}"/>
                </a:ext>
              </a:extLst>
            </p:cNvPr>
            <p:cNvPicPr/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2" r="14859"/>
            <a:stretch/>
          </p:blipFill>
          <p:spPr bwMode="auto">
            <a:xfrm>
              <a:off x="1169712" y="2223840"/>
              <a:ext cx="2137295" cy="12824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Image 16" descr="Afficher l’image source">
              <a:extLst>
                <a:ext uri="{FF2B5EF4-FFF2-40B4-BE49-F238E27FC236}">
                  <a16:creationId xmlns:a16="http://schemas.microsoft.com/office/drawing/2014/main" id="{F9E9575B-F3E8-4CA8-8FF6-492AD382E751}"/>
                </a:ext>
              </a:extLst>
            </p:cNvPr>
            <p:cNvPicPr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900" y="2402521"/>
              <a:ext cx="1840384" cy="7706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Image 17" descr="Afficher l’image source">
              <a:extLst>
                <a:ext uri="{FF2B5EF4-FFF2-40B4-BE49-F238E27FC236}">
                  <a16:creationId xmlns:a16="http://schemas.microsoft.com/office/drawing/2014/main" id="{53F31FC5-64FA-4BAD-B062-460E4A401120}"/>
                </a:ext>
              </a:extLst>
            </p:cNvPr>
            <p:cNvPicPr/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466" b="25891"/>
            <a:stretch/>
          </p:blipFill>
          <p:spPr bwMode="auto">
            <a:xfrm>
              <a:off x="6747067" y="2230519"/>
              <a:ext cx="2052536" cy="1093067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9" name="Picture 2" descr="Vitagora, agri-food &amp;amp; innovation cluster">
              <a:extLst>
                <a:ext uri="{FF2B5EF4-FFF2-40B4-BE49-F238E27FC236}">
                  <a16:creationId xmlns:a16="http://schemas.microsoft.com/office/drawing/2014/main" id="{64068C73-AA53-4D30-856E-871D93A016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2557" y="2308769"/>
              <a:ext cx="1113003" cy="1020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7578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7D927A-A0C3-4D24-A460-F88FA0F73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soutien aux leviers de compétitivité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56A4FCDC-616E-45BB-AFCC-2E90421CA8C9}"/>
              </a:ext>
            </a:extLst>
          </p:cNvPr>
          <p:cNvSpPr txBox="1">
            <a:spLocks/>
          </p:cNvSpPr>
          <p:nvPr/>
        </p:nvSpPr>
        <p:spPr>
          <a:xfrm>
            <a:off x="7453931" y="4689598"/>
            <a:ext cx="2532807" cy="5295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0" kern="1200" cap="non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fr-FR" dirty="0"/>
              <a:t>DATE</a:t>
            </a:r>
          </a:p>
        </p:txBody>
      </p:sp>
      <p:sp>
        <p:nvSpPr>
          <p:cNvPr id="35" name="Espace réservé du texte 11">
            <a:extLst>
              <a:ext uri="{FF2B5EF4-FFF2-40B4-BE49-F238E27FC236}">
                <a16:creationId xmlns:a16="http://schemas.microsoft.com/office/drawing/2014/main" id="{A8BE62F3-2DA5-45F6-8222-08DAE6AF179F}"/>
              </a:ext>
            </a:extLst>
          </p:cNvPr>
          <p:cNvSpPr txBox="1">
            <a:spLocks/>
          </p:cNvSpPr>
          <p:nvPr/>
        </p:nvSpPr>
        <p:spPr>
          <a:xfrm>
            <a:off x="930686" y="1784362"/>
            <a:ext cx="9378946" cy="452494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lvl="1" algn="just">
              <a:buFont typeface="Arial" panose="020B0604020202020204" pitchFamily="34" charset="0"/>
              <a:buChar char="•"/>
            </a:pPr>
            <a:r>
              <a:rPr lang="fr-FR" sz="2400" dirty="0"/>
              <a:t>La structuration de réseaux d’experts régionaux sur les leviers de compétitivité : </a:t>
            </a:r>
          </a:p>
          <a:p>
            <a:pPr marL="442913" lvl="3" indent="0" algn="just">
              <a:buNone/>
            </a:pPr>
            <a:r>
              <a:rPr lang="fr-FR" sz="1800" dirty="0"/>
              <a:t>Innovation, internationalisation, transition écologique et énergétique, numérique, responsabilité sociétale des entreprises</a:t>
            </a:r>
          </a:p>
          <a:p>
            <a:pPr marL="442913" lvl="3" indent="0" algn="just">
              <a:buNone/>
            </a:pPr>
            <a:endParaRPr lang="fr-FR" sz="1200" dirty="0"/>
          </a:p>
          <a:p>
            <a:pPr marL="442913" lvl="1" algn="just">
              <a:buFont typeface="Arial" panose="020B0604020202020204" pitchFamily="34" charset="0"/>
              <a:buChar char="•"/>
            </a:pPr>
            <a:r>
              <a:rPr lang="fr-FR" sz="2400" b="1" dirty="0">
                <a:cs typeface="Times New Roman"/>
              </a:rPr>
              <a:t>2000 entreprises sensibilisées/an et /réseau et 600 accompagnées</a:t>
            </a:r>
          </a:p>
          <a:p>
            <a:pPr marL="442913" lvl="1" algn="just">
              <a:buFont typeface="Arial" panose="020B0604020202020204" pitchFamily="34" charset="0"/>
              <a:buChar char="•"/>
            </a:pPr>
            <a:endParaRPr lang="fr-FR" sz="2400" b="1" dirty="0">
              <a:cs typeface="Times New Roman"/>
            </a:endParaRPr>
          </a:p>
          <a:p>
            <a:pPr marL="442913" lvl="1" algn="just">
              <a:buFont typeface="Arial" panose="020B0604020202020204" pitchFamily="34" charset="0"/>
              <a:buChar char="•"/>
            </a:pPr>
            <a:endParaRPr lang="fr-FR" sz="2400" b="1" dirty="0">
              <a:cs typeface="Times New Roman"/>
            </a:endParaRPr>
          </a:p>
          <a:p>
            <a:pPr marL="442913" lvl="1" algn="just">
              <a:buFont typeface="Arial" panose="020B0604020202020204" pitchFamily="34" charset="0"/>
              <a:buChar char="•"/>
            </a:pPr>
            <a:r>
              <a:rPr lang="fr-FR" sz="2400" b="1" dirty="0">
                <a:cs typeface="Times New Roman"/>
              </a:rPr>
              <a:t>40 M€ de soutien à l’innovation avec</a:t>
            </a:r>
          </a:p>
          <a:p>
            <a:pPr marL="442913" lvl="1" algn="just">
              <a:buFont typeface="Arial" panose="020B0604020202020204" pitchFamily="34" charset="0"/>
              <a:buChar char="•"/>
            </a:pPr>
            <a:r>
              <a:rPr lang="fr-FR" sz="2400" b="1" dirty="0">
                <a:cs typeface="Times New Roman"/>
              </a:rPr>
              <a:t>+ 10% de primo-exportateurs et + 15% de volumes exportés avec </a:t>
            </a:r>
          </a:p>
        </p:txBody>
      </p:sp>
      <p:pic>
        <p:nvPicPr>
          <p:cNvPr id="36" name="Image 2" descr="image002">
            <a:extLst>
              <a:ext uri="{FF2B5EF4-FFF2-40B4-BE49-F238E27FC236}">
                <a16:creationId xmlns:a16="http://schemas.microsoft.com/office/drawing/2014/main" id="{849B36CA-B4B2-47DF-939C-9583315465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23"/>
          <a:stretch/>
        </p:blipFill>
        <p:spPr bwMode="auto">
          <a:xfrm>
            <a:off x="6208539" y="4805421"/>
            <a:ext cx="145751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F3D647E-6AFD-4416-9300-A3A731EB93F3}"/>
              </a:ext>
            </a:extLst>
          </p:cNvPr>
          <p:cNvPicPr/>
          <p:nvPr/>
        </p:nvPicPr>
        <p:blipFill rotWithShape="1">
          <a:blip r:embed="rId3"/>
          <a:srcRect l="27779" t="66765" r="50725" b="23823"/>
          <a:stretch/>
        </p:blipFill>
        <p:spPr bwMode="auto">
          <a:xfrm>
            <a:off x="9705278" y="5195946"/>
            <a:ext cx="1849746" cy="447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2550ABBD-2C5A-4E9D-AED0-3ADCAF02A270}"/>
              </a:ext>
            </a:extLst>
          </p:cNvPr>
          <p:cNvGrpSpPr/>
          <p:nvPr/>
        </p:nvGrpSpPr>
        <p:grpSpPr>
          <a:xfrm>
            <a:off x="1491300" y="3757549"/>
            <a:ext cx="7931561" cy="932049"/>
            <a:chOff x="691956" y="3624085"/>
            <a:chExt cx="7931561" cy="932049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DD0F482D-1596-440E-9398-6EA4C303B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4110" y="3694627"/>
              <a:ext cx="861507" cy="861507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1709DF45-097D-4C82-A544-4F1E0F016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05628" y="3766724"/>
              <a:ext cx="1117889" cy="633971"/>
            </a:xfrm>
            <a:prstGeom prst="rect">
              <a:avLst/>
            </a:prstGeom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4A2DC5FE-1FD8-4478-B09E-02595376C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63374" y="3624085"/>
              <a:ext cx="1266403" cy="776610"/>
            </a:xfrm>
            <a:prstGeom prst="rect">
              <a:avLst/>
            </a:prstGeom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EBDC36BD-7127-42DA-8BB1-DB1523741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27050" y="3705677"/>
              <a:ext cx="837708" cy="756067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531024DC-15FA-4B41-A2FA-4F5A5A01E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1956" y="3820632"/>
              <a:ext cx="1349209" cy="526154"/>
            </a:xfrm>
            <a:prstGeom prst="rect">
              <a:avLst/>
            </a:prstGeom>
          </p:spPr>
        </p:pic>
        <p:pic>
          <p:nvPicPr>
            <p:cNvPr id="44" name="Picture 4" descr="Aide au recrutement de volontariat international en entreprise (VIE) - Team  France Export">
              <a:extLst>
                <a:ext uri="{FF2B5EF4-FFF2-40B4-BE49-F238E27FC236}">
                  <a16:creationId xmlns:a16="http://schemas.microsoft.com/office/drawing/2014/main" id="{07959C88-7C41-4CD4-983A-329609517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8438" y="3724140"/>
              <a:ext cx="1590675" cy="719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6537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7D927A-A0C3-4D24-A460-F88FA0F73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Attractivité économique régionale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56A4FCDC-616E-45BB-AFCC-2E90421CA8C9}"/>
              </a:ext>
            </a:extLst>
          </p:cNvPr>
          <p:cNvSpPr txBox="1">
            <a:spLocks/>
          </p:cNvSpPr>
          <p:nvPr/>
        </p:nvSpPr>
        <p:spPr>
          <a:xfrm>
            <a:off x="7453931" y="4689598"/>
            <a:ext cx="2532807" cy="5295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0" kern="1200" cap="non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fr-FR" dirty="0"/>
              <a:t>DATE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81CF59A1-0475-4A4D-A65D-B6B7637600FB}"/>
              </a:ext>
            </a:extLst>
          </p:cNvPr>
          <p:cNvSpPr txBox="1">
            <a:spLocks/>
          </p:cNvSpPr>
          <p:nvPr/>
        </p:nvSpPr>
        <p:spPr>
          <a:xfrm>
            <a:off x="1272240" y="2094156"/>
            <a:ext cx="9999324" cy="342845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fr-FR" sz="2400" b="1" dirty="0"/>
              <a:t>Création de l’AER le 1</a:t>
            </a:r>
            <a:r>
              <a:rPr lang="fr-FR" sz="2400" b="1" baseline="30000" dirty="0"/>
              <a:t>er</a:t>
            </a:r>
            <a:r>
              <a:rPr lang="fr-FR" sz="2400" b="1" dirty="0"/>
              <a:t> octobre 2017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fr-FR" sz="2400" b="1" dirty="0"/>
              <a:t>Les grandes missions : </a:t>
            </a:r>
            <a:r>
              <a:rPr lang="fr-FR" sz="2400" dirty="0"/>
              <a:t>Implantation – Innovation – Accompagnements entreprises et territoires – Intelligence économique </a:t>
            </a:r>
            <a:endParaRPr lang="fr-FR" sz="1600" dirty="0"/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fr-FR" sz="2400" b="1" dirty="0"/>
              <a:t>Progression de la 12</a:t>
            </a:r>
            <a:r>
              <a:rPr lang="fr-FR" sz="2400" b="1" baseline="30000" dirty="0"/>
              <a:t>ème</a:t>
            </a:r>
            <a:r>
              <a:rPr lang="fr-FR" sz="2400" b="1" dirty="0"/>
              <a:t> à la 6</a:t>
            </a:r>
            <a:r>
              <a:rPr lang="fr-FR" sz="2400" b="1" baseline="30000" dirty="0"/>
              <a:t>ème</a:t>
            </a:r>
            <a:r>
              <a:rPr lang="fr-FR" sz="2400" b="1" dirty="0"/>
              <a:t> place  </a:t>
            </a:r>
            <a:r>
              <a:rPr lang="fr-FR" sz="2400" dirty="0"/>
              <a:t>des régions en termes d’attractivité (Accueil des Investissements Directs Etrangers)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fr-FR" sz="2400" b="1" dirty="0"/>
              <a:t>267 projets aboutis </a:t>
            </a:r>
            <a:r>
              <a:rPr lang="fr-FR" sz="2400" dirty="0"/>
              <a:t>(2018 - octobre 2021) pour </a:t>
            </a:r>
            <a:r>
              <a:rPr lang="fr-FR" sz="2400" b="1" dirty="0"/>
              <a:t>7500 emplois </a:t>
            </a:r>
            <a:r>
              <a:rPr lang="fr-FR" sz="2400" dirty="0"/>
              <a:t>créés ou maintenus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fr-FR" sz="2400" dirty="0"/>
              <a:t>Déploiement de plans de </a:t>
            </a:r>
            <a:r>
              <a:rPr lang="fr-FR" sz="2400" b="1" dirty="0"/>
              <a:t>prospection digitale 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endParaRPr lang="fr-FR" sz="2200" dirty="0"/>
          </a:p>
        </p:txBody>
      </p:sp>
      <p:pic>
        <p:nvPicPr>
          <p:cNvPr id="15" name="Picture 2" descr="Agence Économique Régionale Bourgogne-Franche-Comté">
            <a:extLst>
              <a:ext uri="{FF2B5EF4-FFF2-40B4-BE49-F238E27FC236}">
                <a16:creationId xmlns:a16="http://schemas.microsoft.com/office/drawing/2014/main" id="{C8C0192E-71BF-4DBF-B880-356CAA7BB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322" y="1929473"/>
            <a:ext cx="1065047" cy="54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021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7D927A-A0C3-4D24-A460-F88FA0F73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collaboration avec les territoires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56A4FCDC-616E-45BB-AFCC-2E90421CA8C9}"/>
              </a:ext>
            </a:extLst>
          </p:cNvPr>
          <p:cNvSpPr txBox="1">
            <a:spLocks/>
          </p:cNvSpPr>
          <p:nvPr/>
        </p:nvSpPr>
        <p:spPr>
          <a:xfrm>
            <a:off x="7453931" y="4689598"/>
            <a:ext cx="2532807" cy="5295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0" kern="1200" cap="non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fr-FR" dirty="0"/>
              <a:t>DATE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6D8A9229-FD68-4915-BE67-D544A102AD55}"/>
              </a:ext>
            </a:extLst>
          </p:cNvPr>
          <p:cNvSpPr txBox="1">
            <a:spLocks/>
          </p:cNvSpPr>
          <p:nvPr/>
        </p:nvSpPr>
        <p:spPr>
          <a:xfrm>
            <a:off x="558350" y="1447890"/>
            <a:ext cx="10993872" cy="47829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fr-FR" sz="2400" b="1" dirty="0">
                <a:ea typeface="Calibri"/>
                <a:cs typeface="Times New Roman"/>
              </a:rPr>
              <a:t>Foncier et immobilier : </a:t>
            </a:r>
          </a:p>
          <a:p>
            <a:pPr lvl="2"/>
            <a:r>
              <a:rPr lang="fr-FR" sz="2200" dirty="0">
                <a:cs typeface="Arial" charset="0"/>
              </a:rPr>
              <a:t>SEM et </a:t>
            </a:r>
            <a:r>
              <a:rPr lang="fr-FR" sz="2200" dirty="0" err="1">
                <a:cs typeface="Arial" charset="0"/>
              </a:rPr>
              <a:t>Batifranc</a:t>
            </a:r>
            <a:r>
              <a:rPr lang="fr-FR" sz="2200" dirty="0">
                <a:cs typeface="Arial" charset="0"/>
              </a:rPr>
              <a:t> : 24.4 M€ investis</a:t>
            </a:r>
            <a:endParaRPr lang="fr-FR" sz="2200" dirty="0">
              <a:cs typeface="Times New Roman"/>
            </a:endParaRPr>
          </a:p>
          <a:p>
            <a:pPr lvl="2"/>
            <a:r>
              <a:rPr lang="fr-FR" sz="2200" dirty="0">
                <a:ea typeface="Calibri"/>
                <a:cs typeface="Times New Roman"/>
              </a:rPr>
              <a:t>230 Aides individuelles : 16 M€</a:t>
            </a:r>
          </a:p>
          <a:p>
            <a:pPr lvl="2"/>
            <a:r>
              <a:rPr lang="fr-FR" sz="2200" dirty="0">
                <a:ea typeface="Calibri"/>
                <a:cs typeface="Times New Roman"/>
              </a:rPr>
              <a:t>Foncier économique (friches, zones, pépinières) : 10.6 M€</a:t>
            </a:r>
          </a:p>
          <a:p>
            <a:pPr lvl="2"/>
            <a:r>
              <a:rPr lang="fr-FR" sz="2200" dirty="0">
                <a:ea typeface="Calibri"/>
                <a:cs typeface="Times New Roman"/>
              </a:rPr>
              <a:t>111 conventionnements immobiliers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sz="2000" dirty="0">
              <a:ea typeface="Calibri"/>
              <a:cs typeface="Times New Roman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400" b="1" dirty="0">
                <a:cs typeface="Times New Roman"/>
              </a:rPr>
              <a:t>Des services en proximité : </a:t>
            </a:r>
          </a:p>
          <a:p>
            <a:pPr lvl="2"/>
            <a:r>
              <a:rPr lang="fr-FR" sz="2200" dirty="0">
                <a:cs typeface="Times New Roman"/>
              </a:rPr>
              <a:t>6 chargés de mission Pôle AER, 8 Réseaux économiques territoriaux, 10 Territoires d’industrie, des cycles de formation…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sz="2000" dirty="0">
              <a:cs typeface="Times New Roman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400" b="1" dirty="0">
                <a:ea typeface="Calibri"/>
                <a:cs typeface="Times New Roman"/>
              </a:rPr>
              <a:t>Pacte régional des territoires : </a:t>
            </a:r>
          </a:p>
          <a:p>
            <a:pPr lvl="2"/>
            <a:r>
              <a:rPr lang="fr-FR" sz="2000" dirty="0">
                <a:ea typeface="Calibri"/>
                <a:cs typeface="Times New Roman"/>
              </a:rPr>
              <a:t>110 EPCI délégataires du Fonds régional des territoires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sz="2000" b="1" dirty="0">
              <a:cs typeface="Arial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sz="2000" b="1" dirty="0">
              <a:cs typeface="Arial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sz="2000" b="1" dirty="0">
              <a:cs typeface="Arial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sz="2000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105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7D927A-A0C3-4D24-A460-F88FA0F73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soutien à l’économie de proximité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56A4FCDC-616E-45BB-AFCC-2E90421CA8C9}"/>
              </a:ext>
            </a:extLst>
          </p:cNvPr>
          <p:cNvSpPr txBox="1">
            <a:spLocks/>
          </p:cNvSpPr>
          <p:nvPr/>
        </p:nvSpPr>
        <p:spPr>
          <a:xfrm>
            <a:off x="7453931" y="4689598"/>
            <a:ext cx="2532807" cy="5295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0" kern="1200" cap="non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fr-FR" dirty="0"/>
              <a:t>DATE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18348F1E-41ED-4169-B0BE-CBFF57A2FC79}"/>
              </a:ext>
            </a:extLst>
          </p:cNvPr>
          <p:cNvSpPr txBox="1">
            <a:spLocks/>
          </p:cNvSpPr>
          <p:nvPr/>
        </p:nvSpPr>
        <p:spPr>
          <a:xfrm>
            <a:off x="1281294" y="1807051"/>
            <a:ext cx="10298087" cy="416840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Animation et coordination de l’accompagnement des créateurs/repreneurs de TPE et d’ESS par les réseaux consulaires et associatifs dans le cadre d’un service public régional</a:t>
            </a:r>
            <a:endParaRPr lang="fr-F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Plus de 10 000 créateurs et repreneurs accompagnés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1 600 TPE bénéficiaires pour 21.4 M€</a:t>
            </a:r>
          </a:p>
          <a:p>
            <a:pPr algn="just">
              <a:buFont typeface="Symbol" panose="05050102010706020507" pitchFamily="18" charset="2"/>
              <a:buChar char=""/>
            </a:pPr>
            <a:endParaRPr lang="fr-FR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Symbol" panose="05050102010706020507" pitchFamily="18" charset="2"/>
              <a:buChar char=""/>
            </a:pPr>
            <a:endParaRPr lang="fr-FR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Symbol" panose="05050102010706020507" pitchFamily="18" charset="2"/>
              <a:buChar char=""/>
            </a:pPr>
            <a:r>
              <a:rPr lang="fr-FR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Economie sociale et solidaire :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3.6 M€ soutien à l’investissement de 130 structures ESS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11 500 ETP soutenus insertion et aides à domicile 18.3 M€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fr-FR" sz="2400" dirty="0">
              <a:cs typeface="Arial" charset="0"/>
            </a:endParaRPr>
          </a:p>
        </p:txBody>
      </p:sp>
      <p:pic>
        <p:nvPicPr>
          <p:cNvPr id="7" name="Picture 4" descr="Chambre de Métiers et de l'Artisanat de Région Bourgogne Franche Comté (CMA)  - Maison de l'Emploi de l'Auxerrois">
            <a:extLst>
              <a:ext uri="{FF2B5EF4-FFF2-40B4-BE49-F238E27FC236}">
                <a16:creationId xmlns:a16="http://schemas.microsoft.com/office/drawing/2014/main" id="{CF5DBD2F-ED32-48A1-831C-C55C82594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533" y="3672850"/>
            <a:ext cx="871808" cy="9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8E1E05-9AFB-4DA4-98F3-D92E15565047}"/>
              </a:ext>
            </a:extLst>
          </p:cNvPr>
          <p:cNvPicPr/>
          <p:nvPr/>
        </p:nvPicPr>
        <p:blipFill rotWithShape="1">
          <a:blip r:embed="rId3"/>
          <a:srcRect l="27779" t="66765" r="50725" b="23823"/>
          <a:stretch/>
        </p:blipFill>
        <p:spPr bwMode="auto">
          <a:xfrm>
            <a:off x="5106284" y="4069205"/>
            <a:ext cx="1607201" cy="447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9ADB7F7-D4B9-4D04-82D4-AC2CCFE93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305" y="4024961"/>
            <a:ext cx="841003" cy="54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rance Active | Partenaires de la CDC">
            <a:extLst>
              <a:ext uri="{FF2B5EF4-FFF2-40B4-BE49-F238E27FC236}">
                <a16:creationId xmlns:a16="http://schemas.microsoft.com/office/drawing/2014/main" id="{CB949A28-3442-46D2-BFF9-EBC0F8E79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848" y="3827921"/>
            <a:ext cx="1957389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Accueil - Initiative - France">
            <a:extLst>
              <a:ext uri="{FF2B5EF4-FFF2-40B4-BE49-F238E27FC236}">
                <a16:creationId xmlns:a16="http://schemas.microsoft.com/office/drawing/2014/main" id="{580BB0AA-2393-45BB-9388-82E94A242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026" y="4069205"/>
            <a:ext cx="1256481" cy="40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864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7D927A-A0C3-4D24-A460-F88FA0F73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Réactivité pendant la crise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127B2CBE-2DE2-4D91-B700-D4E07128C71E}"/>
              </a:ext>
            </a:extLst>
          </p:cNvPr>
          <p:cNvSpPr txBox="1">
            <a:spLocks/>
          </p:cNvSpPr>
          <p:nvPr/>
        </p:nvSpPr>
        <p:spPr>
          <a:xfrm>
            <a:off x="1579275" y="1755227"/>
            <a:ext cx="10298872" cy="409217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r-FR" sz="2400" b="1" dirty="0"/>
              <a:t>Mesures d’urgence </a:t>
            </a:r>
            <a:r>
              <a:rPr lang="fr-FR" sz="2200" dirty="0"/>
              <a:t>aux côtés de l’Etat (Fonds de solidarité national, fonds de solidarité régional) ; dispositifs sectoriels (hôtellerie, salles de sport, centres équestres, etc.) ; dispositifs de trésorerie ; aides aux plus fragiles.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r-FR" sz="2400" b="1" dirty="0"/>
              <a:t>Réponses aux entreprises</a:t>
            </a:r>
            <a:r>
              <a:rPr lang="fr-FR" sz="2400" dirty="0"/>
              <a:t> : 1200 appels, 700 courriels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r-FR" sz="2400" dirty="0"/>
              <a:t>Fonds régional d’avances remboursables consolidation 14.2 M€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r-FR" sz="2400" b="1" dirty="0"/>
              <a:t>Fonds régional des territoires : </a:t>
            </a:r>
          </a:p>
          <a:p>
            <a:pPr marL="742950" lvl="2" indent="-342900">
              <a:buFont typeface="Wingdings" panose="05000000000000000000" pitchFamily="2" charset="2"/>
              <a:buChar char="§"/>
            </a:pPr>
            <a:r>
              <a:rPr lang="fr-FR" sz="2000" dirty="0"/>
              <a:t>Délégation d’aides investissement et fonctionnement </a:t>
            </a:r>
            <a:r>
              <a:rPr lang="fr-FR" sz="2000" b="1" dirty="0"/>
              <a:t>30.8 M€</a:t>
            </a:r>
            <a:endParaRPr lang="fr-FR" sz="2000" dirty="0"/>
          </a:p>
          <a:p>
            <a:pPr marL="742950" lvl="2" indent="-342900">
              <a:buFont typeface="Wingdings" panose="05000000000000000000" pitchFamily="2" charset="2"/>
              <a:buChar char="§"/>
            </a:pPr>
            <a:r>
              <a:rPr lang="fr-FR" sz="2000" dirty="0"/>
              <a:t>Financement d’actions collectives </a:t>
            </a:r>
          </a:p>
          <a:p>
            <a:pPr marL="742950" lvl="2" indent="-342900">
              <a:buFont typeface="Wingdings" panose="05000000000000000000" pitchFamily="2" charset="2"/>
              <a:buChar char="§"/>
            </a:pPr>
            <a:r>
              <a:rPr lang="fr-FR" sz="2000" dirty="0"/>
              <a:t>Aide à l’ingénierie des intercommunalités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16544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7D927A-A0C3-4D24-A460-F88FA0F73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 de relance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C47F38AE-A1B4-46B3-9C00-0C01F06E19A3}"/>
              </a:ext>
            </a:extLst>
          </p:cNvPr>
          <p:cNvSpPr txBox="1">
            <a:spLocks/>
          </p:cNvSpPr>
          <p:nvPr/>
        </p:nvSpPr>
        <p:spPr>
          <a:xfrm>
            <a:off x="1534008" y="2017777"/>
            <a:ext cx="2009339" cy="46166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r-FR" sz="2400" b="1" dirty="0"/>
              <a:t>FILM PAIR</a:t>
            </a:r>
            <a:endParaRPr lang="fr-FR" sz="2200" dirty="0"/>
          </a:p>
        </p:txBody>
      </p:sp>
      <p:pic>
        <p:nvPicPr>
          <p:cNvPr id="6" name="Média en ligne 10" title="Agrodoubs lance son nouveau lait de pays grâce au PAIR">
            <a:hlinkClick r:id="" action="ppaction://media"/>
            <a:extLst>
              <a:ext uri="{FF2B5EF4-FFF2-40B4-BE49-F238E27FC236}">
                <a16:creationId xmlns:a16="http://schemas.microsoft.com/office/drawing/2014/main" id="{8B522888-7BA9-44E9-AA91-97AA00D257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01828" y="2736726"/>
            <a:ext cx="2009339" cy="1507005"/>
          </a:xfrm>
          <a:prstGeom prst="rect">
            <a:avLst/>
          </a:prstGeom>
        </p:spPr>
      </p:pic>
      <p:pic>
        <p:nvPicPr>
          <p:cNvPr id="7" name="Média en ligne 11" title="PAIR | Soyez Frères">
            <a:hlinkClick r:id="" action="ppaction://media"/>
            <a:extLst>
              <a:ext uri="{FF2B5EF4-FFF2-40B4-BE49-F238E27FC236}">
                <a16:creationId xmlns:a16="http://schemas.microsoft.com/office/drawing/2014/main" id="{408227C0-9D6D-4115-8265-AF66DA44D2E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4662799" y="2736727"/>
            <a:ext cx="2009339" cy="1507004"/>
          </a:xfrm>
          <a:prstGeom prst="rect">
            <a:avLst/>
          </a:prstGeom>
        </p:spPr>
      </p:pic>
      <p:pic>
        <p:nvPicPr>
          <p:cNvPr id="8" name="Média en ligne 12" title="PAIR | BH2M">
            <a:hlinkClick r:id="" action="ppaction://media"/>
            <a:extLst>
              <a:ext uri="{FF2B5EF4-FFF2-40B4-BE49-F238E27FC236}">
                <a16:creationId xmlns:a16="http://schemas.microsoft.com/office/drawing/2014/main" id="{EB705621-AB4E-43E0-913B-864722641AF1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7415978" y="2736726"/>
            <a:ext cx="2009339" cy="150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7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re 1">
            <a:extLst>
              <a:ext uri="{FF2B5EF4-FFF2-40B4-BE49-F238E27FC236}">
                <a16:creationId xmlns:a16="http://schemas.microsoft.com/office/drawing/2014/main" id="{5B45DA22-BC6E-46C5-B116-75D962C26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122" y="246183"/>
            <a:ext cx="10171110" cy="948163"/>
          </a:xfrm>
        </p:spPr>
        <p:txBody>
          <a:bodyPr>
            <a:normAutofit/>
          </a:bodyPr>
          <a:lstStyle/>
          <a:p>
            <a:r>
              <a:rPr lang="fr-FR" dirty="0"/>
              <a:t>Les points d’amélioration</a:t>
            </a:r>
          </a:p>
        </p:txBody>
      </p:sp>
      <p:sp>
        <p:nvSpPr>
          <p:cNvPr id="9" name="Flèche : chevron 6">
            <a:extLst>
              <a:ext uri="{FF2B5EF4-FFF2-40B4-BE49-F238E27FC236}">
                <a16:creationId xmlns:a16="http://schemas.microsoft.com/office/drawing/2014/main" id="{B0E57A83-D1F2-4E17-A0F9-871F20CF862A}"/>
              </a:ext>
            </a:extLst>
          </p:cNvPr>
          <p:cNvSpPr/>
          <p:nvPr/>
        </p:nvSpPr>
        <p:spPr>
          <a:xfrm>
            <a:off x="1688122" y="2176065"/>
            <a:ext cx="289711" cy="286075"/>
          </a:xfrm>
          <a:custGeom>
            <a:avLst/>
            <a:gdLst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544830 w 1089660"/>
              <a:gd name="connsiteY5" fmla="*/ 67056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662305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4295"/>
              <a:gd name="connsiteX1" fmla="*/ 662305 w 1089660"/>
              <a:gd name="connsiteY1" fmla="*/ 0 h 1344295"/>
              <a:gd name="connsiteX2" fmla="*/ 1089660 w 1089660"/>
              <a:gd name="connsiteY2" fmla="*/ 670560 h 1344295"/>
              <a:gd name="connsiteX3" fmla="*/ 652780 w 1089660"/>
              <a:gd name="connsiteY3" fmla="*/ 1344295 h 1344295"/>
              <a:gd name="connsiteX4" fmla="*/ 0 w 1089660"/>
              <a:gd name="connsiteY4" fmla="*/ 1341120 h 1344295"/>
              <a:gd name="connsiteX5" fmla="*/ 377190 w 1089660"/>
              <a:gd name="connsiteY5" fmla="*/ 685800 h 1344295"/>
              <a:gd name="connsiteX6" fmla="*/ 0 w 1089660"/>
              <a:gd name="connsiteY6" fmla="*/ 0 h 134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9660" h="1344295">
                <a:moveTo>
                  <a:pt x="0" y="0"/>
                </a:moveTo>
                <a:lnTo>
                  <a:pt x="662305" y="0"/>
                </a:lnTo>
                <a:lnTo>
                  <a:pt x="1089660" y="670560"/>
                </a:lnTo>
                <a:lnTo>
                  <a:pt x="652780" y="1344295"/>
                </a:lnTo>
                <a:lnTo>
                  <a:pt x="0" y="1341120"/>
                </a:lnTo>
                <a:lnTo>
                  <a:pt x="37719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solidFill>
                <a:schemeClr val="tx1"/>
              </a:solidFill>
            </a:endParaRPr>
          </a:p>
        </p:txBody>
      </p:sp>
      <p:sp>
        <p:nvSpPr>
          <p:cNvPr id="11" name="Flèche : chevron 6">
            <a:extLst>
              <a:ext uri="{FF2B5EF4-FFF2-40B4-BE49-F238E27FC236}">
                <a16:creationId xmlns:a16="http://schemas.microsoft.com/office/drawing/2014/main" id="{B486CA9D-30FB-42E0-99F2-4C9D7404A646}"/>
              </a:ext>
            </a:extLst>
          </p:cNvPr>
          <p:cNvSpPr/>
          <p:nvPr/>
        </p:nvSpPr>
        <p:spPr>
          <a:xfrm>
            <a:off x="1688121" y="3000170"/>
            <a:ext cx="289711" cy="286075"/>
          </a:xfrm>
          <a:custGeom>
            <a:avLst/>
            <a:gdLst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544830 w 1089660"/>
              <a:gd name="connsiteY5" fmla="*/ 67056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662305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4295"/>
              <a:gd name="connsiteX1" fmla="*/ 662305 w 1089660"/>
              <a:gd name="connsiteY1" fmla="*/ 0 h 1344295"/>
              <a:gd name="connsiteX2" fmla="*/ 1089660 w 1089660"/>
              <a:gd name="connsiteY2" fmla="*/ 670560 h 1344295"/>
              <a:gd name="connsiteX3" fmla="*/ 652780 w 1089660"/>
              <a:gd name="connsiteY3" fmla="*/ 1344295 h 1344295"/>
              <a:gd name="connsiteX4" fmla="*/ 0 w 1089660"/>
              <a:gd name="connsiteY4" fmla="*/ 1341120 h 1344295"/>
              <a:gd name="connsiteX5" fmla="*/ 377190 w 1089660"/>
              <a:gd name="connsiteY5" fmla="*/ 685800 h 1344295"/>
              <a:gd name="connsiteX6" fmla="*/ 0 w 1089660"/>
              <a:gd name="connsiteY6" fmla="*/ 0 h 134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9660" h="1344295">
                <a:moveTo>
                  <a:pt x="0" y="0"/>
                </a:moveTo>
                <a:lnTo>
                  <a:pt x="662305" y="0"/>
                </a:lnTo>
                <a:lnTo>
                  <a:pt x="1089660" y="670560"/>
                </a:lnTo>
                <a:lnTo>
                  <a:pt x="652780" y="1344295"/>
                </a:lnTo>
                <a:lnTo>
                  <a:pt x="0" y="1341120"/>
                </a:lnTo>
                <a:lnTo>
                  <a:pt x="37719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solidFill>
                <a:schemeClr val="tx1"/>
              </a:solidFill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6F8F71-701A-4E1D-88DA-20398987E827}"/>
              </a:ext>
            </a:extLst>
          </p:cNvPr>
          <p:cNvSpPr txBox="1">
            <a:spLocks/>
          </p:cNvSpPr>
          <p:nvPr/>
        </p:nvSpPr>
        <p:spPr>
          <a:xfrm>
            <a:off x="1993589" y="2014921"/>
            <a:ext cx="8800000" cy="254264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buNone/>
            </a:pPr>
            <a:r>
              <a:rPr lang="fr-FR" dirty="0"/>
              <a:t>Mettre en place des indicateurs de suivi et d’évaluation à la conception du schéma</a:t>
            </a:r>
          </a:p>
          <a:p>
            <a:pPr marL="0" lvl="1" indent="0" algn="just">
              <a:buNone/>
            </a:pPr>
            <a:r>
              <a:rPr lang="fr-FR" dirty="0"/>
              <a:t>Renforcer la lisibilité des dispositifs</a:t>
            </a:r>
          </a:p>
          <a:p>
            <a:pPr marL="0" lvl="1" indent="0" algn="just">
              <a:buNone/>
            </a:pPr>
            <a:r>
              <a:rPr lang="fr-FR" dirty="0"/>
              <a:t>Animer la stratégie économique</a:t>
            </a:r>
          </a:p>
          <a:p>
            <a:pPr marL="0" lvl="1" indent="0" algn="just">
              <a:buNone/>
            </a:pPr>
            <a:r>
              <a:rPr lang="fr-FR" dirty="0"/>
              <a:t>Structurer la gouvernance avec les territoires</a:t>
            </a:r>
          </a:p>
        </p:txBody>
      </p:sp>
      <p:sp>
        <p:nvSpPr>
          <p:cNvPr id="16" name="Flèche : chevron 6">
            <a:extLst>
              <a:ext uri="{FF2B5EF4-FFF2-40B4-BE49-F238E27FC236}">
                <a16:creationId xmlns:a16="http://schemas.microsoft.com/office/drawing/2014/main" id="{8D457530-5EF6-43E8-8A59-E0B9F23023D2}"/>
              </a:ext>
            </a:extLst>
          </p:cNvPr>
          <p:cNvSpPr/>
          <p:nvPr/>
        </p:nvSpPr>
        <p:spPr>
          <a:xfrm>
            <a:off x="1703878" y="3571756"/>
            <a:ext cx="289711" cy="286075"/>
          </a:xfrm>
          <a:custGeom>
            <a:avLst/>
            <a:gdLst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544830 w 1089660"/>
              <a:gd name="connsiteY5" fmla="*/ 67056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662305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4295"/>
              <a:gd name="connsiteX1" fmla="*/ 662305 w 1089660"/>
              <a:gd name="connsiteY1" fmla="*/ 0 h 1344295"/>
              <a:gd name="connsiteX2" fmla="*/ 1089660 w 1089660"/>
              <a:gd name="connsiteY2" fmla="*/ 670560 h 1344295"/>
              <a:gd name="connsiteX3" fmla="*/ 652780 w 1089660"/>
              <a:gd name="connsiteY3" fmla="*/ 1344295 h 1344295"/>
              <a:gd name="connsiteX4" fmla="*/ 0 w 1089660"/>
              <a:gd name="connsiteY4" fmla="*/ 1341120 h 1344295"/>
              <a:gd name="connsiteX5" fmla="*/ 377190 w 1089660"/>
              <a:gd name="connsiteY5" fmla="*/ 685800 h 1344295"/>
              <a:gd name="connsiteX6" fmla="*/ 0 w 1089660"/>
              <a:gd name="connsiteY6" fmla="*/ 0 h 134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9660" h="1344295">
                <a:moveTo>
                  <a:pt x="0" y="0"/>
                </a:moveTo>
                <a:lnTo>
                  <a:pt x="662305" y="0"/>
                </a:lnTo>
                <a:lnTo>
                  <a:pt x="1089660" y="670560"/>
                </a:lnTo>
                <a:lnTo>
                  <a:pt x="652780" y="1344295"/>
                </a:lnTo>
                <a:lnTo>
                  <a:pt x="0" y="1341120"/>
                </a:lnTo>
                <a:lnTo>
                  <a:pt x="37719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solidFill>
                <a:schemeClr val="tx1"/>
              </a:solidFill>
            </a:endParaRPr>
          </a:p>
        </p:txBody>
      </p:sp>
      <p:sp>
        <p:nvSpPr>
          <p:cNvPr id="17" name="Flèche : chevron 6">
            <a:extLst>
              <a:ext uri="{FF2B5EF4-FFF2-40B4-BE49-F238E27FC236}">
                <a16:creationId xmlns:a16="http://schemas.microsoft.com/office/drawing/2014/main" id="{4851941F-5609-4CC2-B94A-7A6C8A2D1E99}"/>
              </a:ext>
            </a:extLst>
          </p:cNvPr>
          <p:cNvSpPr/>
          <p:nvPr/>
        </p:nvSpPr>
        <p:spPr>
          <a:xfrm>
            <a:off x="1688120" y="4147124"/>
            <a:ext cx="289711" cy="286075"/>
          </a:xfrm>
          <a:custGeom>
            <a:avLst/>
            <a:gdLst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544830 w 1089660"/>
              <a:gd name="connsiteY5" fmla="*/ 67056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544830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1120"/>
              <a:gd name="connsiteX1" fmla="*/ 662305 w 1089660"/>
              <a:gd name="connsiteY1" fmla="*/ 0 h 1341120"/>
              <a:gd name="connsiteX2" fmla="*/ 1089660 w 1089660"/>
              <a:gd name="connsiteY2" fmla="*/ 670560 h 1341120"/>
              <a:gd name="connsiteX3" fmla="*/ 544830 w 1089660"/>
              <a:gd name="connsiteY3" fmla="*/ 1341120 h 1341120"/>
              <a:gd name="connsiteX4" fmla="*/ 0 w 1089660"/>
              <a:gd name="connsiteY4" fmla="*/ 1341120 h 1341120"/>
              <a:gd name="connsiteX5" fmla="*/ 377190 w 1089660"/>
              <a:gd name="connsiteY5" fmla="*/ 685800 h 1341120"/>
              <a:gd name="connsiteX6" fmla="*/ 0 w 1089660"/>
              <a:gd name="connsiteY6" fmla="*/ 0 h 1341120"/>
              <a:gd name="connsiteX0" fmla="*/ 0 w 1089660"/>
              <a:gd name="connsiteY0" fmla="*/ 0 h 1344295"/>
              <a:gd name="connsiteX1" fmla="*/ 662305 w 1089660"/>
              <a:gd name="connsiteY1" fmla="*/ 0 h 1344295"/>
              <a:gd name="connsiteX2" fmla="*/ 1089660 w 1089660"/>
              <a:gd name="connsiteY2" fmla="*/ 670560 h 1344295"/>
              <a:gd name="connsiteX3" fmla="*/ 652780 w 1089660"/>
              <a:gd name="connsiteY3" fmla="*/ 1344295 h 1344295"/>
              <a:gd name="connsiteX4" fmla="*/ 0 w 1089660"/>
              <a:gd name="connsiteY4" fmla="*/ 1341120 h 1344295"/>
              <a:gd name="connsiteX5" fmla="*/ 377190 w 1089660"/>
              <a:gd name="connsiteY5" fmla="*/ 685800 h 1344295"/>
              <a:gd name="connsiteX6" fmla="*/ 0 w 1089660"/>
              <a:gd name="connsiteY6" fmla="*/ 0 h 134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9660" h="1344295">
                <a:moveTo>
                  <a:pt x="0" y="0"/>
                </a:moveTo>
                <a:lnTo>
                  <a:pt x="662305" y="0"/>
                </a:lnTo>
                <a:lnTo>
                  <a:pt x="1089660" y="670560"/>
                </a:lnTo>
                <a:lnTo>
                  <a:pt x="652780" y="1344295"/>
                </a:lnTo>
                <a:lnTo>
                  <a:pt x="0" y="1341120"/>
                </a:lnTo>
                <a:lnTo>
                  <a:pt x="37719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D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24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2E87B7-E204-4832-B068-B17283C3A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19475" y="2360712"/>
            <a:ext cx="8357404" cy="782638"/>
          </a:xfrm>
        </p:spPr>
        <p:txBody>
          <a:bodyPr/>
          <a:lstStyle/>
          <a:p>
            <a:r>
              <a:rPr lang="fr-FR" dirty="0"/>
              <a:t>Concertations à venir</a:t>
            </a:r>
          </a:p>
        </p:txBody>
      </p:sp>
    </p:spTree>
    <p:extLst>
      <p:ext uri="{BB962C8B-B14F-4D97-AF65-F5344CB8AC3E}">
        <p14:creationId xmlns:p14="http://schemas.microsoft.com/office/powerpoint/2010/main" val="2329162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D84EDF9A-C03F-429F-8B0A-F26A343B8BC5}"/>
              </a:ext>
            </a:extLst>
          </p:cNvPr>
          <p:cNvSpPr txBox="1">
            <a:spLocks/>
          </p:cNvSpPr>
          <p:nvPr/>
        </p:nvSpPr>
        <p:spPr>
          <a:xfrm>
            <a:off x="838200" y="5043026"/>
            <a:ext cx="11353800" cy="4147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agle Book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3525" indent="-263525">
              <a:buFont typeface="Arial" panose="020B0604020202020204" pitchFamily="34" charset="0"/>
              <a:buBlip>
                <a:blip r:embed="rId2"/>
              </a:buBlip>
            </a:pP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BD0BEB-0724-4414-A70C-89E8231FCAE8}"/>
              </a:ext>
            </a:extLst>
          </p:cNvPr>
          <p:cNvSpPr txBox="1"/>
          <p:nvPr/>
        </p:nvSpPr>
        <p:spPr>
          <a:xfrm>
            <a:off x="1631316" y="335793"/>
            <a:ext cx="9232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Eagle Book" pitchFamily="50" charset="0"/>
                <a:cs typeface="Arial" panose="020B0604020202020204" pitchFamily="34" charset="0"/>
              </a:rPr>
              <a:t>1 – Des contributions écrites</a:t>
            </a:r>
          </a:p>
          <a:p>
            <a:r>
              <a:rPr lang="fr-FR" sz="3200" b="1" dirty="0">
                <a:latin typeface="Eagle Book" pitchFamily="50" charset="0"/>
                <a:cs typeface="Arial" panose="020B0604020202020204" pitchFamily="34" charset="0"/>
              </a:rPr>
              <a:t>Du 4 Décembre 2021 au 30 Janvier 2022</a:t>
            </a:r>
          </a:p>
          <a:p>
            <a:endParaRPr lang="fr-FR" sz="3200" b="1" dirty="0">
              <a:latin typeface="Eagle Book" pitchFamily="50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1F4696-C9B5-43C3-82CA-B9BCCB0BCA3D}"/>
              </a:ext>
            </a:extLst>
          </p:cNvPr>
          <p:cNvSpPr txBox="1"/>
          <p:nvPr/>
        </p:nvSpPr>
        <p:spPr>
          <a:xfrm>
            <a:off x="1631316" y="1505396"/>
            <a:ext cx="835931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/>
              <a:t>Des contributions écrites attendues sur :</a:t>
            </a:r>
          </a:p>
          <a:p>
            <a:pPr algn="just"/>
            <a:r>
              <a:rPr lang="fr-FR" sz="3200" dirty="0">
                <a:hlinkClick r:id="rId3"/>
              </a:rPr>
              <a:t>https://jeparticipe.bourgognefranchecomte.fr</a:t>
            </a:r>
            <a:endParaRPr lang="fr-FR" sz="3200" dirty="0"/>
          </a:p>
          <a:p>
            <a:pPr algn="just"/>
            <a:endParaRPr lang="fr-FR" sz="3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/>
              <a:t>Une page dédiée au SRDEII, des documents source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/>
              <a:t>Des questionnements libres ou guidés sur :</a:t>
            </a:r>
          </a:p>
          <a:p>
            <a:pPr marL="360363" lvl="1" algn="just"/>
            <a:r>
              <a:rPr lang="fr-FR" sz="2000" dirty="0"/>
              <a:t>Principes de l’intervention publique, Transition écologique et énergétique, Emploi et formation, Industrie, Attractivité, Economie de proximité et ESS, Gouvernance, Innovation,  Internationalisation, création d’entreprise…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fr-FR" sz="2400" dirty="0"/>
              <a:t>Jusqu’au 30 janvier 2022</a:t>
            </a:r>
          </a:p>
        </p:txBody>
      </p:sp>
    </p:spTree>
    <p:extLst>
      <p:ext uri="{BB962C8B-B14F-4D97-AF65-F5344CB8AC3E}">
        <p14:creationId xmlns:p14="http://schemas.microsoft.com/office/powerpoint/2010/main" val="3119006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D84EDF9A-C03F-429F-8B0A-F26A343B8BC5}"/>
              </a:ext>
            </a:extLst>
          </p:cNvPr>
          <p:cNvSpPr txBox="1">
            <a:spLocks/>
          </p:cNvSpPr>
          <p:nvPr/>
        </p:nvSpPr>
        <p:spPr>
          <a:xfrm>
            <a:off x="838200" y="5043026"/>
            <a:ext cx="11353800" cy="4147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agle Book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3525" indent="-263525">
              <a:buFont typeface="Arial" panose="020B0604020202020204" pitchFamily="34" charset="0"/>
              <a:buBlip>
                <a:blip r:embed="rId2"/>
              </a:buBlip>
            </a:pP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BD0BEB-0724-4414-A70C-89E8231FCAE8}"/>
              </a:ext>
            </a:extLst>
          </p:cNvPr>
          <p:cNvSpPr txBox="1"/>
          <p:nvPr/>
        </p:nvSpPr>
        <p:spPr>
          <a:xfrm>
            <a:off x="1631316" y="335793"/>
            <a:ext cx="9232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Eagle Book" pitchFamily="50" charset="0"/>
                <a:cs typeface="Arial" panose="020B0604020202020204" pitchFamily="34" charset="0"/>
              </a:rPr>
              <a:t>2 – Concertation avec les territoires</a:t>
            </a:r>
          </a:p>
          <a:p>
            <a:r>
              <a:rPr lang="fr-FR" sz="3200" b="1" dirty="0">
                <a:latin typeface="Eagle Book" pitchFamily="50" charset="0"/>
                <a:cs typeface="Arial" panose="020B0604020202020204" pitchFamily="34" charset="0"/>
              </a:rPr>
              <a:t>Janvier - Mars 2022</a:t>
            </a:r>
          </a:p>
          <a:p>
            <a:endParaRPr lang="fr-FR" sz="3200" b="1" dirty="0">
              <a:latin typeface="Eagle Book" pitchFamily="50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22FAA80-3001-4497-A59E-013DE171815B}"/>
              </a:ext>
            </a:extLst>
          </p:cNvPr>
          <p:cNvSpPr txBox="1"/>
          <p:nvPr/>
        </p:nvSpPr>
        <p:spPr>
          <a:xfrm>
            <a:off x="1631316" y="1814974"/>
            <a:ext cx="71357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Des </a:t>
            </a:r>
            <a:r>
              <a:rPr lang="fr-FR" sz="2400" b="1" dirty="0"/>
              <a:t>concertations territoriales </a:t>
            </a:r>
            <a:r>
              <a:rPr lang="fr-FR" sz="2400" dirty="0"/>
              <a:t>avec les EPCI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/>
              <a:t>1 à 2 ateliers par département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/>
              <a:t>Visio ou présentiel</a:t>
            </a:r>
          </a:p>
          <a:p>
            <a:pPr lvl="1"/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Sur des </a:t>
            </a:r>
            <a:r>
              <a:rPr lang="fr-FR" sz="2400" b="1" dirty="0"/>
              <a:t>sujets partagés </a:t>
            </a:r>
            <a:r>
              <a:rPr lang="fr-FR" sz="2400" dirty="0"/>
              <a:t>: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/>
              <a:t>Immobilier – foncier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/>
              <a:t>Pacte régional des territoires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/>
              <a:t>Conventionnements partenariaux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/>
              <a:t>Modalités de travail (animation, ingénierie…)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/>
              <a:t>Différenciation territoriale</a:t>
            </a:r>
          </a:p>
        </p:txBody>
      </p:sp>
    </p:spTree>
    <p:extLst>
      <p:ext uri="{BB962C8B-B14F-4D97-AF65-F5344CB8AC3E}">
        <p14:creationId xmlns:p14="http://schemas.microsoft.com/office/powerpoint/2010/main" val="2879117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D84EDF9A-C03F-429F-8B0A-F26A343B8BC5}"/>
              </a:ext>
            </a:extLst>
          </p:cNvPr>
          <p:cNvSpPr txBox="1">
            <a:spLocks/>
          </p:cNvSpPr>
          <p:nvPr/>
        </p:nvSpPr>
        <p:spPr>
          <a:xfrm>
            <a:off x="838200" y="5043026"/>
            <a:ext cx="11353800" cy="4147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agle Book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3525" indent="-263525">
              <a:buFont typeface="Arial" panose="020B0604020202020204" pitchFamily="34" charset="0"/>
              <a:buBlip>
                <a:blip r:embed="rId2"/>
              </a:buBlip>
            </a:pP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BD0BEB-0724-4414-A70C-89E8231FCAE8}"/>
              </a:ext>
            </a:extLst>
          </p:cNvPr>
          <p:cNvSpPr txBox="1"/>
          <p:nvPr/>
        </p:nvSpPr>
        <p:spPr>
          <a:xfrm>
            <a:off x="1631316" y="335793"/>
            <a:ext cx="9232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Eagle Book" pitchFamily="50" charset="0"/>
                <a:cs typeface="Arial" panose="020B0604020202020204" pitchFamily="34" charset="0"/>
              </a:rPr>
              <a:t>3 – Concertation socio-économiques</a:t>
            </a:r>
          </a:p>
          <a:p>
            <a:r>
              <a:rPr lang="fr-FR" sz="3200" b="1" dirty="0">
                <a:latin typeface="Eagle Book" pitchFamily="50" charset="0"/>
                <a:cs typeface="Arial" panose="020B0604020202020204" pitchFamily="34" charset="0"/>
              </a:rPr>
              <a:t>Janvier – Mars 2022 </a:t>
            </a:r>
            <a:r>
              <a:rPr lang="fr-FR" sz="2000" b="1" dirty="0">
                <a:latin typeface="Eagle Book" pitchFamily="50" charset="0"/>
                <a:cs typeface="Arial" panose="020B0604020202020204" pitchFamily="34" charset="0"/>
              </a:rPr>
              <a:t>(liste susceptible d’évoluer)</a:t>
            </a:r>
          </a:p>
          <a:p>
            <a:endParaRPr lang="fr-FR" sz="3200" b="1" dirty="0">
              <a:latin typeface="Eagle Book" pitchFamily="50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F9512-612E-42CB-AB15-50B967560757}"/>
              </a:ext>
            </a:extLst>
          </p:cNvPr>
          <p:cNvSpPr txBox="1"/>
          <p:nvPr/>
        </p:nvSpPr>
        <p:spPr>
          <a:xfrm>
            <a:off x="1653346" y="1599530"/>
            <a:ext cx="87124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200" b="1" dirty="0"/>
              <a:t>Sur des thèmes tenant compte des apports des consultations écrites </a:t>
            </a:r>
            <a:r>
              <a:rPr lang="fr-FR" sz="2200" dirty="0"/>
              <a:t>: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A8B3F22-DA63-46F2-9224-8CF56B4788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900809"/>
              </p:ext>
            </p:extLst>
          </p:nvPr>
        </p:nvGraphicFramePr>
        <p:xfrm>
          <a:off x="1631316" y="2171021"/>
          <a:ext cx="8578392" cy="3505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261674">
                  <a:extLst>
                    <a:ext uri="{9D8B030D-6E8A-4147-A177-3AD203B41FA5}">
                      <a16:colId xmlns:a16="http://schemas.microsoft.com/office/drawing/2014/main" val="3203990162"/>
                    </a:ext>
                  </a:extLst>
                </a:gridCol>
                <a:gridCol w="3653899">
                  <a:extLst>
                    <a:ext uri="{9D8B030D-6E8A-4147-A177-3AD203B41FA5}">
                      <a16:colId xmlns:a16="http://schemas.microsoft.com/office/drawing/2014/main" val="570818217"/>
                    </a:ext>
                  </a:extLst>
                </a:gridCol>
                <a:gridCol w="1662819">
                  <a:extLst>
                    <a:ext uri="{9D8B030D-6E8A-4147-A177-3AD203B41FA5}">
                      <a16:colId xmlns:a16="http://schemas.microsoft.com/office/drawing/2014/main" val="173849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Thèmes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Concertation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09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Economie sociale et solidaire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Conférence sur l’ESS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20 janvier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5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Innovation, transfert, recherche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Comité régional de l’innovation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Février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31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Comité régional de l’internationalisation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Février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858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Numérique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Comité de pilotage du numérique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Janvier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30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Intelligence économique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Atelier thématique / 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CRIET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68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Entreprises en difficulté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Atelier thématique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31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Enjeu du zéro artificialisation nette sur le foncier économique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Atelier thématique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201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5100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D84EDF9A-C03F-429F-8B0A-F26A343B8BC5}"/>
              </a:ext>
            </a:extLst>
          </p:cNvPr>
          <p:cNvSpPr txBox="1">
            <a:spLocks/>
          </p:cNvSpPr>
          <p:nvPr/>
        </p:nvSpPr>
        <p:spPr>
          <a:xfrm>
            <a:off x="838200" y="5043026"/>
            <a:ext cx="11353800" cy="4147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agle Book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3525" indent="-263525">
              <a:buFont typeface="Arial" panose="020B0604020202020204" pitchFamily="34" charset="0"/>
              <a:buBlip>
                <a:blip r:embed="rId2"/>
              </a:buBlip>
            </a:pP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BD0BEB-0724-4414-A70C-89E8231FCAE8}"/>
              </a:ext>
            </a:extLst>
          </p:cNvPr>
          <p:cNvSpPr txBox="1"/>
          <p:nvPr/>
        </p:nvSpPr>
        <p:spPr>
          <a:xfrm>
            <a:off x="1631316" y="335793"/>
            <a:ext cx="9232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Eagle Book" pitchFamily="50" charset="0"/>
                <a:cs typeface="Arial" panose="020B0604020202020204" pitchFamily="34" charset="0"/>
              </a:rPr>
              <a:t>3 – Concertation socio-économiques</a:t>
            </a:r>
          </a:p>
          <a:p>
            <a:r>
              <a:rPr lang="fr-FR" sz="3200" b="1" dirty="0">
                <a:latin typeface="Eagle Book" pitchFamily="50" charset="0"/>
                <a:cs typeface="Arial" panose="020B0604020202020204" pitchFamily="34" charset="0"/>
              </a:rPr>
              <a:t>Janvier – Mars 2022 </a:t>
            </a:r>
            <a:r>
              <a:rPr lang="fr-FR" sz="2000" b="1" dirty="0">
                <a:latin typeface="Eagle Book" pitchFamily="50" charset="0"/>
                <a:cs typeface="Arial" panose="020B0604020202020204" pitchFamily="34" charset="0"/>
              </a:rPr>
              <a:t>(liste susceptible d’évoluer)</a:t>
            </a:r>
          </a:p>
          <a:p>
            <a:endParaRPr lang="fr-FR" sz="3200" b="1" dirty="0">
              <a:latin typeface="Eagle Book" pitchFamily="50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F9512-612E-42CB-AB15-50B967560757}"/>
              </a:ext>
            </a:extLst>
          </p:cNvPr>
          <p:cNvSpPr txBox="1"/>
          <p:nvPr/>
        </p:nvSpPr>
        <p:spPr>
          <a:xfrm>
            <a:off x="1653346" y="1599530"/>
            <a:ext cx="87124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200" b="1" dirty="0"/>
              <a:t>Sur des thèmes tenant compte des apports des consultations écrites </a:t>
            </a:r>
            <a:r>
              <a:rPr lang="fr-FR" sz="2200" dirty="0"/>
              <a:t>: </a:t>
            </a:r>
          </a:p>
        </p:txBody>
      </p:sp>
      <p:graphicFrame>
        <p:nvGraphicFramePr>
          <p:cNvPr id="9" name="Tableau 6">
            <a:extLst>
              <a:ext uri="{FF2B5EF4-FFF2-40B4-BE49-F238E27FC236}">
                <a16:creationId xmlns:a16="http://schemas.microsoft.com/office/drawing/2014/main" id="{5C8D4018-7C34-498D-ADC3-0BE6632DA6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286889"/>
              </p:ext>
            </p:extLst>
          </p:nvPr>
        </p:nvGraphicFramePr>
        <p:xfrm>
          <a:off x="1739757" y="2069072"/>
          <a:ext cx="8712485" cy="40436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43066">
                  <a:extLst>
                    <a:ext uri="{9D8B030D-6E8A-4147-A177-3AD203B41FA5}">
                      <a16:colId xmlns:a16="http://schemas.microsoft.com/office/drawing/2014/main" val="3143494445"/>
                    </a:ext>
                  </a:extLst>
                </a:gridCol>
                <a:gridCol w="3433727">
                  <a:extLst>
                    <a:ext uri="{9D8B030D-6E8A-4147-A177-3AD203B41FA5}">
                      <a16:colId xmlns:a16="http://schemas.microsoft.com/office/drawing/2014/main" val="653313228"/>
                    </a:ext>
                  </a:extLst>
                </a:gridCol>
                <a:gridCol w="1535692">
                  <a:extLst>
                    <a:ext uri="{9D8B030D-6E8A-4147-A177-3AD203B41FA5}">
                      <a16:colId xmlns:a16="http://schemas.microsoft.com/office/drawing/2014/main" val="2315149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Thèmes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Concertation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6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Attractivité économique, touristique et résidentielle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Atelier thématique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34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Prospective/imaginaire économique – Quelle BFC en 2028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Atelier thématique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72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Gestion prévisionnelle emplois et compétences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Atelier thématique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685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Eco et socio-conditionnalité des aides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Atelier thématique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20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Filières en région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Atelier thématique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44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Agriculture et industrie agro-alimentaire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Comité d’orientation régional de l’agroalimentaire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50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Tourisme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Rencontres régionales du tourisme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Fin mars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4893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378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D84EDF9A-C03F-429F-8B0A-F26A343B8BC5}"/>
              </a:ext>
            </a:extLst>
          </p:cNvPr>
          <p:cNvSpPr txBox="1">
            <a:spLocks/>
          </p:cNvSpPr>
          <p:nvPr/>
        </p:nvSpPr>
        <p:spPr>
          <a:xfrm>
            <a:off x="838200" y="5043026"/>
            <a:ext cx="11353800" cy="4147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agle Book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3525" indent="-263525">
              <a:buFont typeface="Arial" panose="020B0604020202020204" pitchFamily="34" charset="0"/>
              <a:buBlip>
                <a:blip r:embed="rId2"/>
              </a:buBlip>
            </a:pP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BD0BEB-0724-4414-A70C-89E8231FCAE8}"/>
              </a:ext>
            </a:extLst>
          </p:cNvPr>
          <p:cNvSpPr txBox="1"/>
          <p:nvPr/>
        </p:nvSpPr>
        <p:spPr>
          <a:xfrm>
            <a:off x="1631316" y="335793"/>
            <a:ext cx="9232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Eagle Book" pitchFamily="50" charset="0"/>
                <a:cs typeface="Arial" panose="020B0604020202020204" pitchFamily="34" charset="0"/>
              </a:rPr>
              <a:t>4 – Consultations, avis, délibération</a:t>
            </a:r>
          </a:p>
          <a:p>
            <a:r>
              <a:rPr lang="fr-FR" sz="3200" b="1" dirty="0">
                <a:latin typeface="Eagle Book" pitchFamily="50" charset="0"/>
                <a:cs typeface="Arial" panose="020B0604020202020204" pitchFamily="34" charset="0"/>
              </a:rPr>
              <a:t>Avril - Juin 2022</a:t>
            </a:r>
          </a:p>
          <a:p>
            <a:endParaRPr lang="fr-FR" sz="3200" b="1" dirty="0">
              <a:latin typeface="Eagle Book" pitchFamily="50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2A2842-E0F1-4071-93FC-0865CD370620}"/>
              </a:ext>
            </a:extLst>
          </p:cNvPr>
          <p:cNvSpPr txBox="1"/>
          <p:nvPr/>
        </p:nvSpPr>
        <p:spPr>
          <a:xfrm>
            <a:off x="1631315" y="2158110"/>
            <a:ext cx="87892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800" dirty="0"/>
              <a:t>Consultations sur le projet de SRDEII : avril 2022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800" dirty="0"/>
              <a:t>Réunion de la CTAP : mai 2022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800" dirty="0"/>
              <a:t>Avis du CESER : juin 2022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800" dirty="0"/>
              <a:t>Délibération Conseil régional : juin 2022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800" dirty="0"/>
              <a:t>Approbation du Préfet de région </a:t>
            </a:r>
          </a:p>
        </p:txBody>
      </p:sp>
    </p:spTree>
    <p:extLst>
      <p:ext uri="{BB962C8B-B14F-4D97-AF65-F5344CB8AC3E}">
        <p14:creationId xmlns:p14="http://schemas.microsoft.com/office/powerpoint/2010/main" val="3676267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 : coins arrondis 98">
            <a:extLst>
              <a:ext uri="{FF2B5EF4-FFF2-40B4-BE49-F238E27FC236}">
                <a16:creationId xmlns:a16="http://schemas.microsoft.com/office/drawing/2014/main" id="{94B18C69-90EA-473A-AA48-3AA2C9D65225}"/>
              </a:ext>
            </a:extLst>
          </p:cNvPr>
          <p:cNvSpPr/>
          <p:nvPr/>
        </p:nvSpPr>
        <p:spPr>
          <a:xfrm>
            <a:off x="2273970" y="1800225"/>
            <a:ext cx="1277181" cy="1213411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C56C8E9-A24B-4F15-8129-E98FDFB9A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123" y="246183"/>
            <a:ext cx="9121716" cy="948163"/>
          </a:xfrm>
        </p:spPr>
        <p:txBody>
          <a:bodyPr>
            <a:normAutofit fontScale="90000"/>
          </a:bodyPr>
          <a:lstStyle/>
          <a:p>
            <a:r>
              <a:rPr lang="fr-FR" dirty="0"/>
              <a:t>Calendrier concertation et élaboration du SRDEII</a:t>
            </a:r>
          </a:p>
        </p:txBody>
      </p:sp>
      <p:cxnSp>
        <p:nvCxnSpPr>
          <p:cNvPr id="8" name="OTLSHAPE_M_93afb554552a4221a5380f7919409aa7_Connector1">
            <a:extLst>
              <a:ext uri="{FF2B5EF4-FFF2-40B4-BE49-F238E27FC236}">
                <a16:creationId xmlns:a16="http://schemas.microsoft.com/office/drawing/2014/main" id="{037E99FD-C4F9-43A5-9C9F-E7ED6C5B6DF8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92268" y="3029556"/>
            <a:ext cx="0" cy="1213411"/>
          </a:xfrm>
          <a:prstGeom prst="line">
            <a:avLst/>
          </a:prstGeom>
          <a:ln w="9525" cap="flat" cmpd="sng" algn="ctr">
            <a:solidFill>
              <a:srgbClr val="FF66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OTLSHAPE_M_52743de8bb6d4044896f473898fe9da7_Connector1">
            <a:extLst>
              <a:ext uri="{FF2B5EF4-FFF2-40B4-BE49-F238E27FC236}">
                <a16:creationId xmlns:a16="http://schemas.microsoft.com/office/drawing/2014/main" id="{BB1A993A-BB1C-49A0-A4FC-545312375A40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9597857" y="3842338"/>
            <a:ext cx="0" cy="529218"/>
          </a:xfrm>
          <a:prstGeom prst="line">
            <a:avLst/>
          </a:prstGeom>
          <a:ln w="9525" cap="flat" cmpd="sng" algn="ctr">
            <a:solidFill>
              <a:srgbClr val="00B05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LSHAPE_TB_00000000000000000000000000000000_ScaleContainer">
            <a:extLst>
              <a:ext uri="{FF2B5EF4-FFF2-40B4-BE49-F238E27FC236}">
                <a16:creationId xmlns:a16="http://schemas.microsoft.com/office/drawing/2014/main" id="{11AF85D6-ADAD-4F1F-B062-E57B889DD5F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688122" y="4340721"/>
            <a:ext cx="9809775" cy="586525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41000">
                <a:srgbClr val="44546A"/>
              </a:gs>
              <a:gs pos="81000">
                <a:schemeClr val="accent5">
                  <a:lumMod val="60000"/>
                  <a:lumOff val="40000"/>
                </a:scheme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TLSHAPE_M_52743de8bb6d4044896f473898fe9da7_Shape">
            <a:extLst>
              <a:ext uri="{FF2B5EF4-FFF2-40B4-BE49-F238E27FC236}">
                <a16:creationId xmlns:a16="http://schemas.microsoft.com/office/drawing/2014/main" id="{9E26C460-EADD-4668-9D8C-3EF316201BA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6200000">
            <a:off x="9636113" y="3842155"/>
            <a:ext cx="254161" cy="254161"/>
          </a:xfrm>
          <a:prstGeom prst="flowChartMerge">
            <a:avLst/>
          </a:prstGeom>
          <a:solidFill>
            <a:srgbClr val="00B050">
              <a:alpha val="99000"/>
            </a:srgb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TLSHAPE_M_93afb554552a4221a5380f7919409aa7_Shape">
            <a:extLst>
              <a:ext uri="{FF2B5EF4-FFF2-40B4-BE49-F238E27FC236}">
                <a16:creationId xmlns:a16="http://schemas.microsoft.com/office/drawing/2014/main" id="{F56C9F95-9DFF-4C66-97C2-06213D72D71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655281" y="4054497"/>
            <a:ext cx="403061" cy="391017"/>
          </a:xfrm>
          <a:prstGeom prst="teardrop">
            <a:avLst/>
          </a:prstGeom>
          <a:solidFill>
            <a:srgbClr val="FF66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TLSHAPE_M_93afb554552a4221a5380f7919409aa7_Title">
            <a:extLst>
              <a:ext uri="{FF2B5EF4-FFF2-40B4-BE49-F238E27FC236}">
                <a16:creationId xmlns:a16="http://schemas.microsoft.com/office/drawing/2014/main" id="{AABF3843-3EFF-4391-890A-6FDF4E462C0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38576" y="1906957"/>
            <a:ext cx="1305731" cy="64633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>
                <a:latin typeface="Calibri" panose="020F0502020204030204" pitchFamily="34" charset="0"/>
              </a:rPr>
              <a:t>RÉUNION DE LANCEMENT</a:t>
            </a:r>
          </a:p>
          <a:p>
            <a:r>
              <a:rPr lang="en-US" sz="1400" b="1" spc="-6" dirty="0">
                <a:latin typeface="Calibri" panose="020F0502020204030204" pitchFamily="34" charset="0"/>
              </a:rPr>
              <a:t>à Dole</a:t>
            </a:r>
          </a:p>
        </p:txBody>
      </p:sp>
      <p:sp>
        <p:nvSpPr>
          <p:cNvPr id="58" name="OTLSHAPE_M_93afb554552a4221a5380f7919409aa7_Date">
            <a:extLst>
              <a:ext uri="{FF2B5EF4-FFF2-40B4-BE49-F238E27FC236}">
                <a16:creationId xmlns:a16="http://schemas.microsoft.com/office/drawing/2014/main" id="{D83BB26C-CC8B-4E0A-B6A6-DFA55F8B4B9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38576" y="2585179"/>
            <a:ext cx="977542" cy="2154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spc="-6" dirty="0">
                <a:latin typeface="Calibri" panose="020F0502020204030204" pitchFamily="34" charset="0"/>
              </a:rPr>
              <a:t>03/12/21</a:t>
            </a:r>
          </a:p>
        </p:txBody>
      </p:sp>
      <p:sp>
        <p:nvSpPr>
          <p:cNvPr id="67" name="OTLSHAPE_M_93afb554552a4221a5380f7919409aa7_Title">
            <a:extLst>
              <a:ext uri="{FF2B5EF4-FFF2-40B4-BE49-F238E27FC236}">
                <a16:creationId xmlns:a16="http://schemas.microsoft.com/office/drawing/2014/main" id="{E9B207BA-7BD6-4E3B-94AE-215DC84F331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684251" y="2789053"/>
            <a:ext cx="1584235" cy="2154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>
                <a:latin typeface="Calibri" panose="020F0502020204030204" pitchFamily="34" charset="0"/>
              </a:rPr>
              <a:t>Consultations </a:t>
            </a:r>
            <a:r>
              <a:rPr lang="en-US" sz="1400" b="1" spc="-6" dirty="0" err="1">
                <a:latin typeface="Calibri" panose="020F0502020204030204" pitchFamily="34" charset="0"/>
              </a:rPr>
              <a:t>écrites</a:t>
            </a:r>
            <a:endParaRPr lang="en-US" sz="1400" b="1" spc="-6" dirty="0">
              <a:latin typeface="Calibri" panose="020F0502020204030204" pitchFamily="34" charset="0"/>
            </a:endParaRPr>
          </a:p>
        </p:txBody>
      </p:sp>
      <p:sp>
        <p:nvSpPr>
          <p:cNvPr id="68" name="OTLSHAPE_M_93afb554552a4221a5380f7919409aa7_Date">
            <a:extLst>
              <a:ext uri="{FF2B5EF4-FFF2-40B4-BE49-F238E27FC236}">
                <a16:creationId xmlns:a16="http://schemas.microsoft.com/office/drawing/2014/main" id="{73BEDF0B-84BE-45E1-BFD0-3C3C45CAAAB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681320" y="3029556"/>
            <a:ext cx="1731498" cy="2154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>
                <a:solidFill>
                  <a:srgbClr val="7F7F7F"/>
                </a:solidFill>
                <a:latin typeface="Calibri" panose="020F0502020204030204" pitchFamily="34" charset="0"/>
              </a:rPr>
              <a:t>03/12 – 30/01/22</a:t>
            </a:r>
          </a:p>
        </p:txBody>
      </p:sp>
      <p:sp>
        <p:nvSpPr>
          <p:cNvPr id="70" name="OTLSHAPE_M_93afb554552a4221a5380f7919409aa7_Title">
            <a:extLst>
              <a:ext uri="{FF2B5EF4-FFF2-40B4-BE49-F238E27FC236}">
                <a16:creationId xmlns:a16="http://schemas.microsoft.com/office/drawing/2014/main" id="{746E7720-A9B2-46E6-A309-03A3B177DB3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109216" y="3243564"/>
            <a:ext cx="1584235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 err="1">
                <a:latin typeface="Calibri" panose="020F0502020204030204" pitchFamily="34" charset="0"/>
              </a:rPr>
              <a:t>Concertations</a:t>
            </a:r>
            <a:endParaRPr lang="en-US" sz="1400" b="1" spc="-6" dirty="0">
              <a:latin typeface="Calibri" panose="020F0502020204030204" pitchFamily="34" charset="0"/>
            </a:endParaRPr>
          </a:p>
          <a:p>
            <a:r>
              <a:rPr lang="en-US" sz="1400" b="1" spc="-6" dirty="0" err="1">
                <a:latin typeface="Calibri" panose="020F0502020204030204" pitchFamily="34" charset="0"/>
              </a:rPr>
              <a:t>Rédaction</a:t>
            </a:r>
            <a:endParaRPr lang="en-US" sz="1400" b="1" spc="-6" dirty="0">
              <a:latin typeface="Calibri" panose="020F0502020204030204" pitchFamily="34" charset="0"/>
            </a:endParaRPr>
          </a:p>
        </p:txBody>
      </p:sp>
      <p:sp>
        <p:nvSpPr>
          <p:cNvPr id="71" name="OTLSHAPE_M_93afb554552a4221a5380f7919409aa7_Date">
            <a:extLst>
              <a:ext uri="{FF2B5EF4-FFF2-40B4-BE49-F238E27FC236}">
                <a16:creationId xmlns:a16="http://schemas.microsoft.com/office/drawing/2014/main" id="{C0C174BA-D724-476A-BA1B-6B852D1D12F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106271" y="3744194"/>
            <a:ext cx="1731498" cy="2154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 err="1">
                <a:solidFill>
                  <a:srgbClr val="7F7F7F"/>
                </a:solidFill>
                <a:latin typeface="Calibri" panose="020F0502020204030204" pitchFamily="34" charset="0"/>
              </a:rPr>
              <a:t>Février</a:t>
            </a:r>
            <a:r>
              <a:rPr lang="en-US" sz="1400" b="1" spc="-6" dirty="0">
                <a:solidFill>
                  <a:srgbClr val="7F7F7F"/>
                </a:solidFill>
                <a:latin typeface="Calibri" panose="020F0502020204030204" pitchFamily="34" charset="0"/>
              </a:rPr>
              <a:t> – Mars 2022</a:t>
            </a:r>
          </a:p>
        </p:txBody>
      </p:sp>
      <p:cxnSp>
        <p:nvCxnSpPr>
          <p:cNvPr id="72" name="OTLSHAPE_M_6a283b367375415b92b0e5fc4e16a0cc_Connector1">
            <a:extLst>
              <a:ext uri="{FF2B5EF4-FFF2-40B4-BE49-F238E27FC236}">
                <a16:creationId xmlns:a16="http://schemas.microsoft.com/office/drawing/2014/main" id="{5E563E67-59D0-42D7-A633-03B6508DC342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3767457" y="3304219"/>
            <a:ext cx="0" cy="915287"/>
          </a:xfrm>
          <a:prstGeom prst="line">
            <a:avLst/>
          </a:prstGeom>
          <a:ln w="9525" cap="flat" cmpd="sng" algn="ctr">
            <a:solidFill>
              <a:srgbClr val="FF66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OTLSHAPE_M_6a283b367375415b92b0e5fc4e16a0cc_Connector1">
            <a:extLst>
              <a:ext uri="{FF2B5EF4-FFF2-40B4-BE49-F238E27FC236}">
                <a16:creationId xmlns:a16="http://schemas.microsoft.com/office/drawing/2014/main" id="{6B06D08F-61E4-4E8C-8CDC-A6BD843EB646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026535" y="3716154"/>
            <a:ext cx="0" cy="646926"/>
          </a:xfrm>
          <a:prstGeom prst="line">
            <a:avLst/>
          </a:prstGeom>
          <a:ln>
            <a:solidFill>
              <a:srgbClr val="FFD132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OTLSHAPE_M_6a283b367375415b92b0e5fc4e16a0cc_Connector1">
            <a:extLst>
              <a:ext uri="{FF2B5EF4-FFF2-40B4-BE49-F238E27FC236}">
                <a16:creationId xmlns:a16="http://schemas.microsoft.com/office/drawing/2014/main" id="{897EFF0E-88C1-4CB4-8EBF-1A13FB7F5101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4957674" y="5060865"/>
            <a:ext cx="0" cy="915287"/>
          </a:xfrm>
          <a:prstGeom prst="line">
            <a:avLst/>
          </a:prstGeom>
          <a:ln>
            <a:solidFill>
              <a:srgbClr val="FFD132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9" name="OTLSHAPE_T_9aa183d65df24b0c8fecd0a002471583_Shape">
            <a:extLst>
              <a:ext uri="{FF2B5EF4-FFF2-40B4-BE49-F238E27FC236}">
                <a16:creationId xmlns:a16="http://schemas.microsoft.com/office/drawing/2014/main" id="{AB4AA205-5370-43AF-A018-AF8243F99621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4784195" y="4054249"/>
            <a:ext cx="1887354" cy="365234"/>
          </a:xfrm>
          <a:prstGeom prst="roundRect">
            <a:avLst>
              <a:gd name="adj" fmla="val 100000"/>
            </a:avLst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TLSHAPE_M_93afb554552a4221a5380f7919409aa7_Title">
            <a:extLst>
              <a:ext uri="{FF2B5EF4-FFF2-40B4-BE49-F238E27FC236}">
                <a16:creationId xmlns:a16="http://schemas.microsoft.com/office/drawing/2014/main" id="{D8BB02D1-C268-4D84-8115-4AD2817E9BF3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058384" y="5474505"/>
            <a:ext cx="1584235" cy="2154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 err="1">
                <a:latin typeface="Calibri" panose="020F0502020204030204" pitchFamily="34" charset="0"/>
              </a:rPr>
              <a:t>Conférence</a:t>
            </a:r>
            <a:r>
              <a:rPr lang="en-US" sz="1400" b="1" spc="-6" dirty="0">
                <a:latin typeface="Calibri" panose="020F0502020204030204" pitchFamily="34" charset="0"/>
              </a:rPr>
              <a:t> ESS</a:t>
            </a:r>
          </a:p>
        </p:txBody>
      </p:sp>
      <p:sp>
        <p:nvSpPr>
          <p:cNvPr id="77" name="OTLSHAPE_M_93afb554552a4221a5380f7919409aa7_Date">
            <a:extLst>
              <a:ext uri="{FF2B5EF4-FFF2-40B4-BE49-F238E27FC236}">
                <a16:creationId xmlns:a16="http://schemas.microsoft.com/office/drawing/2014/main" id="{853C062E-88C3-47B3-AB95-EAFD3B2B1A1F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055450" y="5750110"/>
            <a:ext cx="1731498" cy="2154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>
                <a:solidFill>
                  <a:srgbClr val="7F7F7F"/>
                </a:solidFill>
                <a:latin typeface="Calibri" panose="020F0502020204030204" pitchFamily="34" charset="0"/>
              </a:rPr>
              <a:t>20/01/2022</a:t>
            </a:r>
          </a:p>
        </p:txBody>
      </p:sp>
      <p:sp>
        <p:nvSpPr>
          <p:cNvPr id="66" name="OTLSHAPE_T_9aa183d65df24b0c8fecd0a002471583_Shape">
            <a:extLst>
              <a:ext uri="{FF2B5EF4-FFF2-40B4-BE49-F238E27FC236}">
                <a16:creationId xmlns:a16="http://schemas.microsoft.com/office/drawing/2014/main" id="{40556442-3C46-46FB-AB22-74E2088E4E30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3498222" y="4054249"/>
            <a:ext cx="1188516" cy="365234"/>
          </a:xfrm>
          <a:prstGeom prst="roundRect">
            <a:avLst>
              <a:gd name="adj" fmla="val 100000"/>
            </a:avLst>
          </a:prstGeom>
          <a:solidFill>
            <a:srgbClr val="FF66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OTLSHAPE_M_93afb554552a4221a5380f7919409aa7_Connector1">
            <a:extLst>
              <a:ext uri="{FF2B5EF4-FFF2-40B4-BE49-F238E27FC236}">
                <a16:creationId xmlns:a16="http://schemas.microsoft.com/office/drawing/2014/main" id="{0B202297-3B30-47E9-956C-61598A13BE8D}"/>
              </a:ext>
            </a:extLst>
          </p:cNvPr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7109135" y="2987663"/>
            <a:ext cx="0" cy="1290495"/>
          </a:xfrm>
          <a:prstGeom prst="line">
            <a:avLst/>
          </a:prstGeom>
          <a:ln w="952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TLSHAPE_M_93afb554552a4221a5380f7919409aa7_Shape">
            <a:extLst>
              <a:ext uri="{FF2B5EF4-FFF2-40B4-BE49-F238E27FC236}">
                <a16:creationId xmlns:a16="http://schemas.microsoft.com/office/drawing/2014/main" id="{AD8BC225-D21C-45F5-8CBD-772DEDBB8211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6872157" y="4089688"/>
            <a:ext cx="403061" cy="391017"/>
          </a:xfrm>
          <a:prstGeom prst="teardrop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OTLSHAPE_M_93afb554552a4221a5380f7919409aa7_Title">
            <a:extLst>
              <a:ext uri="{FF2B5EF4-FFF2-40B4-BE49-F238E27FC236}">
                <a16:creationId xmlns:a16="http://schemas.microsoft.com/office/drawing/2014/main" id="{BA88030C-B02E-45B3-B303-D3E3FED193EC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520960" y="2166121"/>
            <a:ext cx="1170695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 err="1">
                <a:latin typeface="Calibri" panose="020F0502020204030204" pitchFamily="34" charset="0"/>
              </a:rPr>
              <a:t>Relecture</a:t>
            </a:r>
            <a:endParaRPr lang="en-US" sz="1400" b="1" spc="-6" dirty="0">
              <a:latin typeface="Calibri" panose="020F0502020204030204" pitchFamily="34" charset="0"/>
            </a:endParaRPr>
          </a:p>
          <a:p>
            <a:r>
              <a:rPr lang="en-US" sz="1400" b="1" spc="-6" dirty="0" err="1">
                <a:latin typeface="Calibri" panose="020F0502020204030204" pitchFamily="34" charset="0"/>
              </a:rPr>
              <a:t>Finalisation</a:t>
            </a:r>
            <a:endParaRPr lang="en-US" sz="1400" b="1" spc="-6" dirty="0">
              <a:latin typeface="Calibri" panose="020F0502020204030204" pitchFamily="34" charset="0"/>
            </a:endParaRPr>
          </a:p>
        </p:txBody>
      </p:sp>
      <p:sp>
        <p:nvSpPr>
          <p:cNvPr id="86" name="OTLSHAPE_M_93afb554552a4221a5380f7919409aa7_Date">
            <a:extLst>
              <a:ext uri="{FF2B5EF4-FFF2-40B4-BE49-F238E27FC236}">
                <a16:creationId xmlns:a16="http://schemas.microsoft.com/office/drawing/2014/main" id="{24FA6204-2706-496E-A603-FC15B34ABE55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6523787" y="2658469"/>
            <a:ext cx="977542" cy="2154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>
                <a:solidFill>
                  <a:srgbClr val="7F7F7F"/>
                </a:solidFill>
                <a:latin typeface="Calibri" panose="020F0502020204030204" pitchFamily="34" charset="0"/>
              </a:rPr>
              <a:t>Avril 2022</a:t>
            </a:r>
          </a:p>
        </p:txBody>
      </p:sp>
      <p:sp>
        <p:nvSpPr>
          <p:cNvPr id="87" name="OTLSHAPE_M_a58f29487c0343c08abcf41913e40cae_Title">
            <a:extLst>
              <a:ext uri="{FF2B5EF4-FFF2-40B4-BE49-F238E27FC236}">
                <a16:creationId xmlns:a16="http://schemas.microsoft.com/office/drawing/2014/main" id="{CD507A0E-C854-42FF-B8B9-82AA1A3E7DC9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9592755" y="3279780"/>
            <a:ext cx="1461826" cy="2154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>
                <a:latin typeface="Calibri" panose="020F0502020204030204" pitchFamily="34" charset="0"/>
              </a:rPr>
              <a:t>VOTE DU SRDEII</a:t>
            </a:r>
          </a:p>
        </p:txBody>
      </p:sp>
      <p:sp>
        <p:nvSpPr>
          <p:cNvPr id="88" name="OTLSHAPE_M_a58f29487c0343c08abcf41913e40cae_Date">
            <a:extLst>
              <a:ext uri="{FF2B5EF4-FFF2-40B4-BE49-F238E27FC236}">
                <a16:creationId xmlns:a16="http://schemas.microsoft.com/office/drawing/2014/main" id="{11C82BDF-78F8-49A1-AA7D-54066200083D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9592755" y="3500709"/>
            <a:ext cx="1324625" cy="2154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8" dirty="0" err="1">
                <a:solidFill>
                  <a:srgbClr val="7F7F7F"/>
                </a:solidFill>
                <a:latin typeface="Calibri" panose="020F0502020204030204" pitchFamily="34" charset="0"/>
              </a:rPr>
              <a:t>Juin</a:t>
            </a:r>
            <a:r>
              <a:rPr lang="en-US" sz="1400" b="1" spc="-8" dirty="0">
                <a:solidFill>
                  <a:srgbClr val="7F7F7F"/>
                </a:solidFill>
                <a:latin typeface="Calibri" panose="020F0502020204030204" pitchFamily="34" charset="0"/>
              </a:rPr>
              <a:t> 2022</a:t>
            </a:r>
          </a:p>
        </p:txBody>
      </p:sp>
      <p:sp>
        <p:nvSpPr>
          <p:cNvPr id="89" name="OTLSHAPE_M_93afb554552a4221a5380f7919409aa7_Shape">
            <a:extLst>
              <a:ext uri="{FF2B5EF4-FFF2-40B4-BE49-F238E27FC236}">
                <a16:creationId xmlns:a16="http://schemas.microsoft.com/office/drawing/2014/main" id="{9A54DB99-6A17-4F57-860B-507E420F351F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4740144" y="4723136"/>
            <a:ext cx="403061" cy="391017"/>
          </a:xfrm>
          <a:prstGeom prst="teardrop">
            <a:avLst/>
          </a:prstGeom>
          <a:solidFill>
            <a:srgbClr val="FFD13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3" name="OTLSHAPE_M_93afb554552a4221a5380f7919409aa7_Connector1">
            <a:extLst>
              <a:ext uri="{FF2B5EF4-FFF2-40B4-BE49-F238E27FC236}">
                <a16:creationId xmlns:a16="http://schemas.microsoft.com/office/drawing/2014/main" id="{2F4336B5-5604-4D6D-A92C-8816FDC59870}"/>
              </a:ext>
            </a:extLst>
          </p:cNvPr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8399490" y="2987663"/>
            <a:ext cx="0" cy="1290495"/>
          </a:xfrm>
          <a:prstGeom prst="line">
            <a:avLst/>
          </a:prstGeom>
          <a:ln w="952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TLSHAPE_M_93afb554552a4221a5380f7919409aa7_Shape">
            <a:extLst>
              <a:ext uri="{FF2B5EF4-FFF2-40B4-BE49-F238E27FC236}">
                <a16:creationId xmlns:a16="http://schemas.microsoft.com/office/drawing/2014/main" id="{8EED4FF0-FEF5-4CDB-88AD-BB8AA536BEB7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8162513" y="4089688"/>
            <a:ext cx="403061" cy="391017"/>
          </a:xfrm>
          <a:prstGeom prst="teardrop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OTLSHAPE_M_93afb554552a4221a5380f7919409aa7_Title">
            <a:extLst>
              <a:ext uri="{FF2B5EF4-FFF2-40B4-BE49-F238E27FC236}">
                <a16:creationId xmlns:a16="http://schemas.microsoft.com/office/drawing/2014/main" id="{952BBD4D-F7B8-422F-BCCF-7EF96F18469C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928437" y="2168320"/>
            <a:ext cx="1170695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>
                <a:latin typeface="Calibri" panose="020F0502020204030204" pitchFamily="34" charset="0"/>
              </a:rPr>
              <a:t>Remise du rapport</a:t>
            </a:r>
          </a:p>
        </p:txBody>
      </p:sp>
      <p:sp>
        <p:nvSpPr>
          <p:cNvPr id="96" name="OTLSHAPE_M_93afb554552a4221a5380f7919409aa7_Date">
            <a:extLst>
              <a:ext uri="{FF2B5EF4-FFF2-40B4-BE49-F238E27FC236}">
                <a16:creationId xmlns:a16="http://schemas.microsoft.com/office/drawing/2014/main" id="{37F1039B-BA03-4E69-ACF3-BB5898CF43B9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928437" y="2658470"/>
            <a:ext cx="977542" cy="2154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>
                <a:solidFill>
                  <a:srgbClr val="7F7F7F"/>
                </a:solidFill>
                <a:latin typeface="Calibri" panose="020F0502020204030204" pitchFamily="34" charset="0"/>
              </a:rPr>
              <a:t>Mai 2022</a:t>
            </a:r>
          </a:p>
        </p:txBody>
      </p:sp>
      <p:cxnSp>
        <p:nvCxnSpPr>
          <p:cNvPr id="41" name="OTLSHAPE_M_6a283b367375415b92b0e5fc4e16a0cc_Connector1">
            <a:extLst>
              <a:ext uri="{FF2B5EF4-FFF2-40B4-BE49-F238E27FC236}">
                <a16:creationId xmlns:a16="http://schemas.microsoft.com/office/drawing/2014/main" id="{906511F5-ADE9-41DC-9C62-D4221BE9133B}"/>
              </a:ext>
            </a:extLst>
          </p:cNvPr>
          <p:cNvCxnSpPr>
            <a:cxnSpLocks/>
          </p:cNvCxnSpPr>
          <p:nvPr>
            <p:custDataLst>
              <p:tags r:id="rId30"/>
            </p:custDataLst>
          </p:nvPr>
        </p:nvCxnSpPr>
        <p:spPr>
          <a:xfrm>
            <a:off x="7890997" y="5024651"/>
            <a:ext cx="0" cy="915287"/>
          </a:xfrm>
          <a:prstGeom prst="line">
            <a:avLst/>
          </a:prstGeom>
          <a:ln w="952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TLSHAPE_M_93afb554552a4221a5380f7919409aa7_Title">
            <a:extLst>
              <a:ext uri="{FF2B5EF4-FFF2-40B4-BE49-F238E27FC236}">
                <a16:creationId xmlns:a16="http://schemas.microsoft.com/office/drawing/2014/main" id="{A1D32C77-D112-491D-AF9B-303D3BAF4274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7991707" y="5330570"/>
            <a:ext cx="1584235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>
                <a:latin typeface="Calibri" panose="020F0502020204030204" pitchFamily="34" charset="0"/>
              </a:rPr>
              <a:t>CTAP</a:t>
            </a:r>
          </a:p>
          <a:p>
            <a:r>
              <a:rPr lang="en-US" sz="1400" b="1" spc="-6" dirty="0">
                <a:latin typeface="Calibri" panose="020F0502020204030204" pitchFamily="34" charset="0"/>
              </a:rPr>
              <a:t>CESER</a:t>
            </a:r>
          </a:p>
        </p:txBody>
      </p:sp>
      <p:sp>
        <p:nvSpPr>
          <p:cNvPr id="46" name="OTLSHAPE_M_93afb554552a4221a5380f7919409aa7_Shape">
            <a:extLst>
              <a:ext uri="{FF2B5EF4-FFF2-40B4-BE49-F238E27FC236}">
                <a16:creationId xmlns:a16="http://schemas.microsoft.com/office/drawing/2014/main" id="{8E8CE127-66EE-417A-B432-C3FAF55EAE9B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7673467" y="4686922"/>
            <a:ext cx="403061" cy="391017"/>
          </a:xfrm>
          <a:prstGeom prst="teardrop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8" name="OTLSHAPE_M_6a283b367375415b92b0e5fc4e16a0cc_Connector1">
            <a:extLst>
              <a:ext uri="{FF2B5EF4-FFF2-40B4-BE49-F238E27FC236}">
                <a16:creationId xmlns:a16="http://schemas.microsoft.com/office/drawing/2014/main" id="{D5CD41C2-4560-4DF7-AEAD-00C6009B645C}"/>
              </a:ext>
            </a:extLst>
          </p:cNvPr>
          <p:cNvCxnSpPr>
            <a:cxnSpLocks/>
          </p:cNvCxnSpPr>
          <p:nvPr>
            <p:custDataLst>
              <p:tags r:id="rId33"/>
            </p:custDataLst>
          </p:nvPr>
        </p:nvCxnSpPr>
        <p:spPr>
          <a:xfrm>
            <a:off x="10344486" y="5024651"/>
            <a:ext cx="0" cy="915287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9" name="OTLSHAPE_M_93afb554552a4221a5380f7919409aa7_Title">
            <a:extLst>
              <a:ext uri="{FF2B5EF4-FFF2-40B4-BE49-F238E27FC236}">
                <a16:creationId xmlns:a16="http://schemas.microsoft.com/office/drawing/2014/main" id="{14AF11C9-F839-41BE-8621-BF82BC6D154B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10445196" y="5330570"/>
            <a:ext cx="1584235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400" b="1" spc="-6" dirty="0">
                <a:latin typeface="Calibri" panose="020F0502020204030204" pitchFamily="34" charset="0"/>
              </a:rPr>
              <a:t>Approbation</a:t>
            </a:r>
          </a:p>
          <a:p>
            <a:r>
              <a:rPr lang="en-US" sz="1400" b="1" spc="-6" dirty="0" err="1">
                <a:latin typeface="Calibri" panose="020F0502020204030204" pitchFamily="34" charset="0"/>
              </a:rPr>
              <a:t>Préfet</a:t>
            </a:r>
            <a:r>
              <a:rPr lang="en-US" sz="1400" b="1" spc="-6" dirty="0">
                <a:latin typeface="Calibri" panose="020F0502020204030204" pitchFamily="34" charset="0"/>
              </a:rPr>
              <a:t> de </a:t>
            </a:r>
            <a:r>
              <a:rPr lang="en-US" sz="1400" b="1" spc="-6" dirty="0" err="1">
                <a:latin typeface="Calibri" panose="020F0502020204030204" pitchFamily="34" charset="0"/>
              </a:rPr>
              <a:t>région</a:t>
            </a:r>
            <a:endParaRPr lang="en-US" sz="1400" b="1" spc="-6" dirty="0">
              <a:latin typeface="Calibri" panose="020F0502020204030204" pitchFamily="34" charset="0"/>
            </a:endParaRPr>
          </a:p>
        </p:txBody>
      </p:sp>
      <p:sp>
        <p:nvSpPr>
          <p:cNvPr id="55" name="OTLSHAPE_M_93afb554552a4221a5380f7919409aa7_Shape">
            <a:extLst>
              <a:ext uri="{FF2B5EF4-FFF2-40B4-BE49-F238E27FC236}">
                <a16:creationId xmlns:a16="http://schemas.microsoft.com/office/drawing/2014/main" id="{8361A717-0EDD-45FF-BC32-C4D8A0923965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10126956" y="4686922"/>
            <a:ext cx="403061" cy="391017"/>
          </a:xfrm>
          <a:prstGeom prst="teardrop">
            <a:avLst/>
          </a:prstGeom>
          <a:solidFill>
            <a:srgbClr val="00B050">
              <a:alpha val="99000"/>
            </a:srgb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9872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2">
            <a:extLst>
              <a:ext uri="{FF2B5EF4-FFF2-40B4-BE49-F238E27FC236}">
                <a16:creationId xmlns:a16="http://schemas.microsoft.com/office/drawing/2014/main" id="{60147249-AE17-400A-80E6-21A09C5A7C3C}"/>
              </a:ext>
            </a:extLst>
          </p:cNvPr>
          <p:cNvSpPr txBox="1">
            <a:spLocks/>
          </p:cNvSpPr>
          <p:nvPr/>
        </p:nvSpPr>
        <p:spPr>
          <a:xfrm>
            <a:off x="1524000" y="3232292"/>
            <a:ext cx="9144000" cy="8305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6000" dirty="0">
                <a:solidFill>
                  <a:schemeClr val="bg1"/>
                </a:solidFill>
                <a:latin typeface="Eagle Book" pitchFamily="50" charset="0"/>
              </a:rPr>
              <a:t>Merci de votre attention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1BB373-71C9-4A92-BBF3-510C67A54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171" y="2874585"/>
            <a:ext cx="421061" cy="154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743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TIMEBANDCULTUREINFO" val="en-US"/>
  <p:tag name="OTLTIMEBANDSCALEFORMAT" val="MMM"/>
  <p:tag name="OTLTIMEBANDSCALETYPE" val="Months"/>
  <p:tag name="OTLTIMEBANDQUICKPOSITION" val="Custom"/>
  <p:tag name="OTLTIMEBANDSHAPETYPE" val="EllipseTimeband"/>
  <p:tag name="OTLTIMEBANDTHREEDEFFECTS" val="Gel"/>
  <p:tag name="OTLTIMEBANDAUTODATERANGE" val="True"/>
  <p:tag name="OTLTIMEBANDSTARTDATE" val="2017-05-10T23:59:59.9990000Z"/>
  <p:tag name="OTLTIMEBANDWORKINGDAYS" val="Standard"/>
  <p:tag name="OTLTIMEBANDELAPSEDTIMEEXTENSION" val="False"/>
  <p:tag name="OTLTIMEBANDUSETIME" val="False"/>
  <p:tag name="OTLTIMEBANDTIMECONFIGWORKDAYSTART" val="00:00:00"/>
  <p:tag name="OTLTIMEBANDTIMECONFIGWORKDAYEND" val="23:59:00"/>
  <p:tag name="OTLTIMEBANDAPPENDYEARONYEARCHANGE" val="True"/>
  <p:tag name="OTLTIMEBANDSCALEMARKING" val="None"/>
  <p:tag name="OTLRIGHTENDCAPSMARGINRIGHT" val="20"/>
  <p:tag name="OTLLEFTENDCAPSMARGINLEFT" val="20"/>
  <p:tag name="OTLTIMEBANDSHAPEPADDINGTOP" val="3"/>
  <p:tag name="OTLTIMEBANDFYSTARTMONTH" val="January"/>
  <p:tag name="OTLTIMEBANDSHOWFYLABEL" val="True"/>
  <p:tag name="OTLTIMEBANDUSESTARTINGOFTHEYEARFORFYNUMBERING" val="True"/>
  <p:tag name="OTLTIMEBANDENDDATE" val="2022-01-30T23:59:00.0000000"/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Milestone 2"/>
  <p:tag name="OTLPOSITIONONTASK" val="None"/>
  <p:tag name="OTLRELATEDTASKID" val="00000000-0000-0000-0000-000000000000"/>
  <p:tag name="OTLWEEKNUMBERINGFORMAT" val="WNFormat1"/>
  <p:tag name="OTLWEEKNUMBERINGISVISIBLE" val="False"/>
  <p:tag name="OTLDATE" val="2021-05-15T23:59:00.0000000"/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Milestone 4"/>
  <p:tag name="OTLPOSITIONONTASK" val="None"/>
  <p:tag name="OTLRELATEDTASKID" val="00000000-0000-0000-0000-000000000000"/>
  <p:tag name="OTLWEEKNUMBERINGFORMAT" val="WNFormat1"/>
  <p:tag name="OTLWEEKNUMBERINGISVISIBLE" val="False"/>
  <p:tag name="OTLDATE" val="2021-08-12T23:59:00.0000000"/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SHAPETHICKNESSTYPE" val="Regular"/>
  <p:tag name="OTLWEEKNUMBERINGFORMAT" val="WNFormat1"/>
  <p:tag name="OTLWEEKNUMBERINGISVISIBLE" val="False"/>
  <p:tag name="OTLSTARTDATE" val="2021-08-15T00:00:00.0000000Z"/>
  <p:tag name="OTLENDDATE" val="2021-09-17T23:59:00.0000000Z"/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SHAPETHICKNESSTYPE" val="Regular"/>
  <p:tag name="OTLWEEKNUMBERINGFORMAT" val="WNFormat1"/>
  <p:tag name="OTLWEEKNUMBERINGISVISIBLE" val="False"/>
  <p:tag name="OTLSTARTDATE" val="2021-08-15T00:00:00.0000000Z"/>
  <p:tag name="OTLENDDATE" val="2021-09-17T23:59:00.0000000Z"/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Milestone 4"/>
  <p:tag name="OTLPOSITIONONTASK" val="None"/>
  <p:tag name="OTLRELATEDTASKID" val="00000000-0000-0000-0000-000000000000"/>
  <p:tag name="OTLWEEKNUMBERINGFORMAT" val="WNFormat1"/>
  <p:tag name="OTLWEEKNUMBERINGISVISIBLE" val="False"/>
  <p:tag name="OTLDATE" val="2021-08-12T23:59:00.0000000"/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Milestone 4"/>
  <p:tag name="OTLPOSITIONONTASK" val="None"/>
  <p:tag name="OTLRELATEDTASKID" val="00000000-0000-0000-0000-000000000000"/>
  <p:tag name="OTLWEEKNUMBERINGFORMAT" val="WNFormat1"/>
  <p:tag name="OTLWEEKNUMBERINGISVISIBLE" val="False"/>
  <p:tag name="OTLDATE" val="2021-08-12T23:59:00.0000000"/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Milestone 4"/>
  <p:tag name="OTLPOSITIONONTASK" val="None"/>
  <p:tag name="OTLRELATEDTASKID" val="00000000-0000-0000-0000-000000000000"/>
  <p:tag name="OTLWEEKNUMBERINGFORMAT" val="WNFormat1"/>
  <p:tag name="OTLWEEKNUMBERINGISVISIBLE" val="False"/>
  <p:tag name="OTLDATE" val="2021-08-12T23:59:00.0000000"/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Milestone 4"/>
  <p:tag name="OTLPOSITIONONTASK" val="None"/>
  <p:tag name="OTLRELATEDTASKID" val="00000000-0000-0000-0000-000000000000"/>
  <p:tag name="OTLWEEKNUMBERINGFORMAT" val="WNFormat1"/>
  <p:tag name="OTLWEEKNUMBERINGISVISIBLE" val="False"/>
  <p:tag name="OTLDATE" val="2021-08-12T23:59:00.0000000"/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Milestone 4"/>
  <p:tag name="OTLPOSITIONONTASK" val="None"/>
  <p:tag name="OTLRELATEDTASKID" val="00000000-0000-0000-0000-000000000000"/>
  <p:tag name="OTLWEEKNUMBERINGFORMAT" val="WNFormat1"/>
  <p:tag name="OTLWEEKNUMBERINGISVISIBLE" val="False"/>
  <p:tag name="OTLDATE" val="2021-08-12T23:59:00.0000000"/>
  <p:tag name="OTLMARKERSHAPE" val="OTL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046491F69CF4469417FC931B7E8EAE" ma:contentTypeVersion="13" ma:contentTypeDescription="Crée un document." ma:contentTypeScope="" ma:versionID="5377ed7eb2828cab0960e888e71128cd">
  <xsd:schema xmlns:xsd="http://www.w3.org/2001/XMLSchema" xmlns:xs="http://www.w3.org/2001/XMLSchema" xmlns:p="http://schemas.microsoft.com/office/2006/metadata/properties" xmlns:ns2="d9cc94bf-67f3-4f08-811d-5fe3ad7b3560" xmlns:ns3="6f4710b3-520e-45e6-8e2c-6ae975218b9a" targetNamespace="http://schemas.microsoft.com/office/2006/metadata/properties" ma:root="true" ma:fieldsID="1ab7370bf45587b25e1544933586edf4" ns2:_="" ns3:_="">
    <xsd:import namespace="d9cc94bf-67f3-4f08-811d-5fe3ad7b3560"/>
    <xsd:import namespace="6f4710b3-520e-45e6-8e2c-6ae975218b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cc94bf-67f3-4f08-811d-5fe3ad7b35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4710b3-520e-45e6-8e2c-6ae975218b9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15B8A5-6CAC-4750-9CE3-5574F71EED6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C3D0E14-8226-42AC-B370-6CC4A25328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cc94bf-67f3-4f08-811d-5fe3ad7b3560"/>
    <ds:schemaRef ds:uri="6f4710b3-520e-45e6-8e2c-6ae975218b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46FF37-F64B-40CD-9BCA-DBE491E670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1347</Words>
  <Application>Microsoft Office PowerPoint</Application>
  <PresentationFormat>Grand écran</PresentationFormat>
  <Paragraphs>229</Paragraphs>
  <Slides>27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Eagle Book</vt:lpstr>
      <vt:lpstr>Symbol</vt:lpstr>
      <vt:lpstr>Wingdings</vt:lpstr>
      <vt:lpstr>Thème Office</vt:lpstr>
      <vt:lpstr>Présentation PowerPoint</vt:lpstr>
      <vt:lpstr>Présentation PowerPoint</vt:lpstr>
      <vt:lpstr>Présentation PowerPoint</vt:lpstr>
      <vt:lpstr>Schéma régional de développement économique, d’innovation et d’internationalisation (SRDEII)</vt:lpstr>
      <vt:lpstr>Cadre légal Le SRDEII doit être adopté avant juillet 2022</vt:lpstr>
      <vt:lpstr>Présentation PowerPoint</vt:lpstr>
      <vt:lpstr>Au commencement était la fusion…</vt:lpstr>
      <vt:lpstr>Présentation PowerPoint</vt:lpstr>
      <vt:lpstr>Présentation PowerPoint</vt:lpstr>
      <vt:lpstr>Le soutien à l’économie régionale : développement économique, recherche et innovation, agriculture, tourisme</vt:lpstr>
      <vt:lpstr>Le soutien aux PME</vt:lpstr>
      <vt:lpstr>Le soutien aux filières</vt:lpstr>
      <vt:lpstr>Le soutien aux leviers de compétitivité</vt:lpstr>
      <vt:lpstr>Attractivité économique régionale</vt:lpstr>
      <vt:lpstr>La collaboration avec les territoires</vt:lpstr>
      <vt:lpstr>Le soutien à l’économie de proximité</vt:lpstr>
      <vt:lpstr>Réactivité pendant la crise</vt:lpstr>
      <vt:lpstr>Plan de relance</vt:lpstr>
      <vt:lpstr>Les points d’amélioration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Calendrier concertation et élaboration du SRDEII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SRDEII 2022-2028</dc:title>
  <dc:creator>LESTIENNE Sandrine - AERBFC</dc:creator>
  <cp:lastModifiedBy>FAUCHER Anne</cp:lastModifiedBy>
  <cp:revision>57</cp:revision>
  <dcterms:created xsi:type="dcterms:W3CDTF">2021-11-22T08:21:45Z</dcterms:created>
  <dcterms:modified xsi:type="dcterms:W3CDTF">2021-12-08T13:47:21Z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0x01010020046491F69CF4469417FC931B7E8EAE</vt:lpwstr>
  </property>
</Properties>
</file>